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59" r:id="rId1"/>
    <p:sldMasterId id="2147483661" r:id="rId2"/>
    <p:sldMasterId id="2147483650" r:id="rId3"/>
    <p:sldMasterId id="2147483653" r:id="rId4"/>
    <p:sldMasterId id="2147483655" r:id="rId5"/>
    <p:sldMasterId id="2147483657" r:id="rId6"/>
    <p:sldMasterId id="2147483663" r:id="rId7"/>
    <p:sldMasterId id="2147483665" r:id="rId8"/>
  </p:sldMasterIdLst>
  <p:notesMasterIdLst>
    <p:notesMasterId r:id="rId51"/>
  </p:notesMasterIdLst>
  <p:handoutMasterIdLst>
    <p:handoutMasterId r:id="rId52"/>
  </p:handoutMasterIdLst>
  <p:sldIdLst>
    <p:sldId id="257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362" r:id="rId21"/>
    <p:sldId id="410" r:id="rId22"/>
    <p:sldId id="363" r:id="rId23"/>
    <p:sldId id="402" r:id="rId24"/>
    <p:sldId id="400" r:id="rId25"/>
    <p:sldId id="409" r:id="rId26"/>
    <p:sldId id="365" r:id="rId27"/>
    <p:sldId id="394" r:id="rId28"/>
    <p:sldId id="406" r:id="rId29"/>
    <p:sldId id="405" r:id="rId30"/>
    <p:sldId id="367" r:id="rId31"/>
    <p:sldId id="368" r:id="rId32"/>
    <p:sldId id="389" r:id="rId33"/>
    <p:sldId id="396" r:id="rId34"/>
    <p:sldId id="370" r:id="rId35"/>
    <p:sldId id="390" r:id="rId36"/>
    <p:sldId id="399" r:id="rId37"/>
    <p:sldId id="398" r:id="rId38"/>
    <p:sldId id="408" r:id="rId39"/>
    <p:sldId id="391" r:id="rId40"/>
    <p:sldId id="371" r:id="rId41"/>
    <p:sldId id="393" r:id="rId42"/>
    <p:sldId id="375" r:id="rId43"/>
    <p:sldId id="422" r:id="rId44"/>
    <p:sldId id="372" r:id="rId45"/>
    <p:sldId id="401" r:id="rId46"/>
    <p:sldId id="407" r:id="rId47"/>
    <p:sldId id="373" r:id="rId48"/>
    <p:sldId id="377" r:id="rId49"/>
    <p:sldId id="388" r:id="rId50"/>
  </p:sldIdLst>
  <p:sldSz cx="9144000" cy="6858000" type="screen4x3"/>
  <p:notesSz cx="6669088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08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1\Papers\Stability%20of%20RMs\Processed%20data%20stability%20N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Residuals</a:t>
            </a:r>
            <a:r>
              <a:rPr lang="en-US" baseline="0" dirty="0"/>
              <a:t> stability 600 ppm NO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33476101355662"/>
          <c:y val="0.21928117893536792"/>
          <c:w val="0.82123455362767661"/>
          <c:h val="0.6018560115954030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errBars>
            <c:errDir val="y"/>
            <c:errBarType val="both"/>
            <c:errValType val="fixedVal"/>
            <c:noEndCap val="0"/>
            <c:val val="1.2"/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Sheet1!$B$3:$B$21</c:f>
              <c:numCache>
                <c:formatCode>0.00E+00</c:formatCode>
                <c:ptCount val="19"/>
                <c:pt idx="0">
                  <c:v>0</c:v>
                </c:pt>
                <c:pt idx="1">
                  <c:v>153</c:v>
                </c:pt>
                <c:pt idx="2">
                  <c:v>334</c:v>
                </c:pt>
                <c:pt idx="3">
                  <c:v>548</c:v>
                </c:pt>
                <c:pt idx="4">
                  <c:v>699</c:v>
                </c:pt>
                <c:pt idx="5">
                  <c:v>883</c:v>
                </c:pt>
                <c:pt idx="6">
                  <c:v>1096</c:v>
                </c:pt>
                <c:pt idx="7">
                  <c:v>1218</c:v>
                </c:pt>
                <c:pt idx="8">
                  <c:v>1461</c:v>
                </c:pt>
                <c:pt idx="9">
                  <c:v>1583</c:v>
                </c:pt>
                <c:pt idx="10">
                  <c:v>1765</c:v>
                </c:pt>
                <c:pt idx="11">
                  <c:v>1948</c:v>
                </c:pt>
                <c:pt idx="12">
                  <c:v>2191</c:v>
                </c:pt>
                <c:pt idx="13">
                  <c:v>2313</c:v>
                </c:pt>
                <c:pt idx="14">
                  <c:v>2557</c:v>
                </c:pt>
                <c:pt idx="15">
                  <c:v>2891</c:v>
                </c:pt>
                <c:pt idx="16">
                  <c:v>3287</c:v>
                </c:pt>
                <c:pt idx="17">
                  <c:v>3682</c:v>
                </c:pt>
                <c:pt idx="18">
                  <c:v>4018</c:v>
                </c:pt>
              </c:numCache>
            </c:numRef>
          </c:xVal>
          <c:yVal>
            <c:numRef>
              <c:f>Sheet1!$E$3:$E$21</c:f>
              <c:numCache>
                <c:formatCode>0.00E+00</c:formatCode>
                <c:ptCount val="19"/>
                <c:pt idx="0">
                  <c:v>0.70387938999999999</c:v>
                </c:pt>
                <c:pt idx="1">
                  <c:v>3.8000293000000011E-2</c:v>
                </c:pt>
                <c:pt idx="2">
                  <c:v>-0.32895472000000192</c:v>
                </c:pt>
                <c:pt idx="3">
                  <c:v>-0.75717778000000002</c:v>
                </c:pt>
                <c:pt idx="4">
                  <c:v>-0.40298002000000038</c:v>
                </c:pt>
                <c:pt idx="5">
                  <c:v>-0.29005032000000008</c:v>
                </c:pt>
                <c:pt idx="6">
                  <c:v>0.30176505999999997</c:v>
                </c:pt>
                <c:pt idx="7">
                  <c:v>0.23707714999999999</c:v>
                </c:pt>
                <c:pt idx="8">
                  <c:v>-0.13226025000000041</c:v>
                </c:pt>
                <c:pt idx="9">
                  <c:v>0.34305184000000044</c:v>
                </c:pt>
                <c:pt idx="10">
                  <c:v>-0.98394159999999997</c:v>
                </c:pt>
                <c:pt idx="11">
                  <c:v>0.26902654000000031</c:v>
                </c:pt>
                <c:pt idx="12">
                  <c:v>0.25968913999999998</c:v>
                </c:pt>
                <c:pt idx="13">
                  <c:v>1.5750011999999998</c:v>
                </c:pt>
                <c:pt idx="14">
                  <c:v>0.36562541000000032</c:v>
                </c:pt>
                <c:pt idx="15">
                  <c:v>-0.48720870000000038</c:v>
                </c:pt>
                <c:pt idx="16">
                  <c:v>-0.44242519000000058</c:v>
                </c:pt>
                <c:pt idx="17">
                  <c:v>-0.27760326000000002</c:v>
                </c:pt>
                <c:pt idx="18">
                  <c:v>9.4857742000000779E-3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031744"/>
        <c:axId val="146033664"/>
      </c:scatterChart>
      <c:valAx>
        <c:axId val="146031744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GB" sz="2000" dirty="0"/>
                  <a:t>Time (days)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nl-BE"/>
          </a:p>
        </c:txPr>
        <c:crossAx val="146033664"/>
        <c:crosses val="autoZero"/>
        <c:crossBetween val="midCat"/>
      </c:valAx>
      <c:valAx>
        <c:axId val="1460336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GB" sz="2000" dirty="0"/>
                  <a:t>Residual (ppm)</a:t>
                </a:r>
              </a:p>
            </c:rich>
          </c:tx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nl-BE"/>
          </a:p>
        </c:txPr>
        <c:crossAx val="146031744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6580F-ABC2-4156-B59F-459C4CB06DF5}" type="datetimeFigureOut">
              <a:rPr lang="en-US" smtClean="0"/>
              <a:pPr/>
              <a:t>9/13/2016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75A41-CF2D-47A3-9761-1A97DAD13F3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730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AF3F5-F8A0-4C00-8136-878F47358358}" type="datetimeFigureOut">
              <a:rPr lang="nl-NL" smtClean="0"/>
              <a:pPr/>
              <a:t>13-9-2016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8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71C9B-5CCA-46A6-8A32-7CC2697E510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509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1656000" y="1368000"/>
            <a:ext cx="6120000" cy="1188000"/>
          </a:xfrm>
          <a:noFill/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titel te bewerken</a:t>
            </a:r>
            <a:endParaRPr lang="nl-NL" dirty="0"/>
          </a:p>
        </p:txBody>
      </p:sp>
      <p:sp>
        <p:nvSpPr>
          <p:cNvPr id="8" name="Tijdelijke aanduiding voor datum 8"/>
          <p:cNvSpPr>
            <a:spLocks noGrp="1"/>
          </p:cNvSpPr>
          <p:nvPr>
            <p:ph type="dt" sz="half" idx="2"/>
          </p:nvPr>
        </p:nvSpPr>
        <p:spPr bwMode="white">
          <a:xfrm>
            <a:off x="1656000" y="8191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9E6D23D-0485-483E-9295-2063FF164160}" type="datetime1">
              <a:rPr lang="en-US" smtClean="0"/>
              <a:pPr/>
              <a:t>9/13/2016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ar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w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w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v1__bac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14"/>
          <p:cNvSpPr txBox="1">
            <a:spLocks noChangeArrowheads="1"/>
          </p:cNvSpPr>
          <p:nvPr userDrawn="1"/>
        </p:nvSpPr>
        <p:spPr bwMode="white">
          <a:xfrm>
            <a:off x="1547813" y="2193925"/>
            <a:ext cx="1944687" cy="1937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VSL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 Box 654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2600 AR Delft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Netherlands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 userDrawn="1"/>
        </p:nvSpPr>
        <p:spPr bwMode="white">
          <a:xfrm>
            <a:off x="1763713" y="3257550"/>
            <a:ext cx="1944687" cy="10486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+31 15 269 15 00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+31 15 261 29 71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info@vsl.nl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www.vsl.nl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v2__bac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14"/>
          <p:cNvSpPr txBox="1">
            <a:spLocks noChangeArrowheads="1"/>
          </p:cNvSpPr>
          <p:nvPr userDrawn="1"/>
        </p:nvSpPr>
        <p:spPr bwMode="white">
          <a:xfrm>
            <a:off x="1547813" y="2193925"/>
            <a:ext cx="1944687" cy="1937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VSL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 Box 654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2600 AR Delft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Netherlands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 userDrawn="1"/>
        </p:nvSpPr>
        <p:spPr bwMode="white">
          <a:xfrm>
            <a:off x="1763713" y="3257550"/>
            <a:ext cx="1944687" cy="10486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+31 15 269 15 00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+31 15 261 29 71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info@vsl.nl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www.vsl.nl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v3__bac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14"/>
          <p:cNvSpPr txBox="1">
            <a:spLocks noChangeArrowheads="1"/>
          </p:cNvSpPr>
          <p:nvPr userDrawn="1"/>
        </p:nvSpPr>
        <p:spPr bwMode="white">
          <a:xfrm>
            <a:off x="1547813" y="2193925"/>
            <a:ext cx="1944687" cy="1937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VSL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 Box 654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2600 AR Delft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Netherlands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 userDrawn="1"/>
        </p:nvSpPr>
        <p:spPr bwMode="white">
          <a:xfrm>
            <a:off x="1763713" y="3257550"/>
            <a:ext cx="1944687" cy="10486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+31 15 269 15 00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+31 15 261 29 71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info@vsl.nl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www.vsl.nl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1656000" y="1368000"/>
            <a:ext cx="6120000" cy="1188000"/>
          </a:xfrm>
          <a:noFill/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titel te bewerken</a:t>
            </a:r>
            <a:endParaRPr lang="nl-NL" dirty="0"/>
          </a:p>
        </p:txBody>
      </p:sp>
      <p:sp>
        <p:nvSpPr>
          <p:cNvPr id="8" name="Tijdelijke aanduiding voor datum 8"/>
          <p:cNvSpPr>
            <a:spLocks noGrp="1"/>
          </p:cNvSpPr>
          <p:nvPr>
            <p:ph type="dt" sz="half" idx="2"/>
          </p:nvPr>
        </p:nvSpPr>
        <p:spPr bwMode="white">
          <a:xfrm>
            <a:off x="1656000" y="8191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77DB24C-305E-48BD-AA32-9531264CD10D}" type="datetime1">
              <a:rPr lang="en-US" smtClean="0"/>
              <a:pPr/>
              <a:t>9/13/2016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blauw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white">
          <a:xfrm>
            <a:off x="1656000" y="72000"/>
            <a:ext cx="7020000" cy="1080000"/>
          </a:xfrm>
        </p:spPr>
        <p:txBody>
          <a:bodyPr lIns="0" tIns="0" rIns="0" bIns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white">
          <a:xfrm>
            <a:off x="1656000" y="1764000"/>
            <a:ext cx="7020000" cy="4320000"/>
          </a:xfrm>
        </p:spPr>
        <p:txBody>
          <a:bodyPr lIns="0" tIns="0" rIns="0">
            <a:normAutofit/>
          </a:bodyPr>
          <a:lstStyle>
            <a:lvl1pPr>
              <a:buClr>
                <a:schemeClr val="bg1"/>
              </a:buClr>
              <a:buFont typeface="Arial" pitchFamily="34" charset="0"/>
              <a:buChar char="-"/>
              <a:defRPr sz="2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/>
              </a:buClr>
              <a:buFont typeface="Arial" pitchFamily="34" charset="0"/>
              <a:buChar char="-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bg1"/>
              </a:buClr>
              <a:buFont typeface="Arial" pitchFamily="34" charset="0"/>
              <a:buChar char="-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/>
              </a:buClr>
              <a:buFont typeface="Arial" pitchFamily="34" charset="0"/>
              <a:buChar char="-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bg1"/>
              </a:buClr>
              <a:buFont typeface="Arial" pitchFamily="34" charset="0"/>
              <a:buChar char="-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1656000" y="6408000"/>
            <a:ext cx="1440000" cy="216000"/>
          </a:xfrm>
        </p:spPr>
        <p:txBody>
          <a:bodyPr lIns="0" tIns="0" rIns="0" bIns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P </a:t>
            </a:r>
            <a:fld id="{54511CA0-4088-4610-89EF-568F20A6B23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56000" y="6228000"/>
            <a:ext cx="7020000" cy="180000"/>
          </a:xfrm>
        </p:spPr>
        <p:txBody>
          <a:bodyPr lIns="0" tIns="0" rIns="0" bIns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NMi  -  the Art of Measurement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B0C94-56C0-4BCB-ACA7-B679AEC3A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grijsmas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0" y="72000"/>
            <a:ext cx="7020000" cy="1080000"/>
          </a:xfrm>
        </p:spPr>
        <p:txBody>
          <a:bodyPr lIns="0" tIns="0" rIns="0" bIns="0"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56000" y="1764000"/>
            <a:ext cx="7020000" cy="4320000"/>
          </a:xfrm>
        </p:spPr>
        <p:txBody>
          <a:bodyPr lIns="0" tIns="0" rIns="0">
            <a:normAutofit/>
          </a:bodyPr>
          <a:lstStyle>
            <a:lvl1pPr>
              <a:buClr>
                <a:schemeClr val="tx1"/>
              </a:buClr>
              <a:buFont typeface="Arial" pitchFamily="34" charset="0"/>
              <a:buChar char="-"/>
              <a:defRPr sz="2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1"/>
              </a:buClr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/>
              </a:buClr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tx1"/>
              </a:buClr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1656000" y="6408000"/>
            <a:ext cx="1440000" cy="216000"/>
          </a:xfrm>
        </p:spPr>
        <p:txBody>
          <a:bodyPr lIns="0" tIns="0" rIns="0" bIns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P </a:t>
            </a:r>
            <a:fld id="{54511CA0-4088-4610-89EF-568F20A6B23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56000" y="6228000"/>
            <a:ext cx="7020000" cy="180000"/>
          </a:xfrm>
        </p:spPr>
        <p:txBody>
          <a:bodyPr lIns="0" tIns="0" rIns="0" bIns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NMi  -  the Science of Measurement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3F5AE-6005-4162-BBAA-EE2438C55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v1__bac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14"/>
          <p:cNvSpPr txBox="1">
            <a:spLocks noChangeArrowheads="1"/>
          </p:cNvSpPr>
          <p:nvPr userDrawn="1"/>
        </p:nvSpPr>
        <p:spPr bwMode="white">
          <a:xfrm>
            <a:off x="1547813" y="2193925"/>
            <a:ext cx="1944687" cy="1937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VSL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 Box 654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2600 AR Delft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Netherlands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 userDrawn="1"/>
        </p:nvSpPr>
        <p:spPr bwMode="white">
          <a:xfrm>
            <a:off x="1763713" y="3257550"/>
            <a:ext cx="1944687" cy="10486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+31 15 269 15 00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+31 15 261 29 71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info@vsl.nl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www.vsl.nl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ard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blauw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white">
          <a:xfrm>
            <a:off x="1656000" y="72000"/>
            <a:ext cx="7020000" cy="1080000"/>
          </a:xfrm>
        </p:spPr>
        <p:txBody>
          <a:bodyPr lIns="0" tIns="0" rIns="0" bIns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white">
          <a:xfrm>
            <a:off x="1656000" y="1764000"/>
            <a:ext cx="7020000" cy="4320000"/>
          </a:xfrm>
        </p:spPr>
        <p:txBody>
          <a:bodyPr lIns="0" tIns="0" rIns="0">
            <a:normAutofit/>
          </a:bodyPr>
          <a:lstStyle>
            <a:lvl1pPr>
              <a:buClr>
                <a:schemeClr val="bg1"/>
              </a:buClr>
              <a:buFont typeface="Arial" pitchFamily="34" charset="0"/>
              <a:buChar char="-"/>
              <a:defRPr sz="2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/>
              </a:buClr>
              <a:buFont typeface="Arial" pitchFamily="34" charset="0"/>
              <a:buChar char="-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bg1"/>
              </a:buClr>
              <a:buFont typeface="Arial" pitchFamily="34" charset="0"/>
              <a:buChar char="-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/>
              </a:buClr>
              <a:buFont typeface="Arial" pitchFamily="34" charset="0"/>
              <a:buChar char="-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bg1"/>
              </a:buClr>
              <a:buFont typeface="Arial" pitchFamily="34" charset="0"/>
              <a:buChar char="-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ianummer 10"/>
          <p:cNvSpPr>
            <a:spLocks noGrp="1"/>
          </p:cNvSpPr>
          <p:nvPr>
            <p:ph type="sldNum" sz="quarter" idx="10"/>
          </p:nvPr>
        </p:nvSpPr>
        <p:spPr>
          <a:xfrm>
            <a:off x="1655763" y="6408738"/>
            <a:ext cx="1439862" cy="215900"/>
          </a:xfrm>
        </p:spPr>
        <p:txBody>
          <a:bodyPr lIns="0" tIns="0" rIns="0" bIns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P </a:t>
            </a:r>
            <a:fld id="{90B29CA3-F3B1-4F41-9692-A79463BD420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Tijdelijke aanduiding voor voettekst 11"/>
          <p:cNvSpPr>
            <a:spLocks noGrp="1"/>
          </p:cNvSpPr>
          <p:nvPr>
            <p:ph type="ftr" sz="quarter" idx="11"/>
          </p:nvPr>
        </p:nvSpPr>
        <p:spPr>
          <a:xfrm>
            <a:off x="1655763" y="6227763"/>
            <a:ext cx="7019925" cy="180975"/>
          </a:xfrm>
        </p:spPr>
        <p:txBody>
          <a:bodyPr lIns="0" tIns="0" rIns="0" bIns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4B56DF-B15D-4E6E-9610-91E957A13AE9}" type="datetime1">
              <a:rPr lang="nl-NL"/>
              <a:pPr/>
              <a:t>13-9-2016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NMi  -  the Science of Measurement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4EDD4-3754-493B-BFE5-48F1DAFFD58D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v2_titl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 bwMode="white">
          <a:xfrm>
            <a:off x="1656000" y="1368000"/>
            <a:ext cx="6120000" cy="11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3_titl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 bwMode="white">
          <a:xfrm>
            <a:off x="1656000" y="1368000"/>
            <a:ext cx="6120000" cy="11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blauw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D1E09-D443-4617-80F4-A4C81564226B}" type="datetime1">
              <a:rPr lang="en-US" smtClean="0"/>
              <a:pPr/>
              <a:t>9/13/2016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4511CA0-4088-4610-89EF-568F20A6B233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rijsmaster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77E9-6880-4548-9E9E-9CB2E461D887}" type="datetime1">
              <a:rPr lang="en-US" smtClean="0"/>
              <a:pPr/>
              <a:t>9/13/2016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4511CA0-4088-4610-89EF-568F20A6B233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wi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64B44-E369-4462-87F5-A1C7AB3F0F83}" type="datetime1">
              <a:rPr lang="en-US" smtClean="0"/>
              <a:pPr/>
              <a:t>9/13/2016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4511CA0-4088-4610-89EF-568F20A6B233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1__bac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30F84-E751-42B4-BD0F-96BBD6F4DAF5}" type="datetime1">
              <a:rPr lang="en-US" smtClean="0"/>
              <a:pPr/>
              <a:t>9/13/2016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4511CA0-4088-4610-89EF-568F20A6B233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v2__bac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5E324-696F-4FC6-A8C5-78ADE9FE9434}" type="datetime1">
              <a:rPr lang="en-US" smtClean="0"/>
              <a:pPr/>
              <a:t>9/13/2016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4511CA0-4088-4610-89EF-568F20A6B233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v3__bac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0DA12-35C3-49D8-9570-DE56E2303038}" type="datetime1">
              <a:rPr lang="en-US" smtClean="0"/>
              <a:pPr/>
              <a:t>9/13/2016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4511CA0-4088-4610-89EF-568F20A6B233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1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7.emf"/><Relationship Id="rId5" Type="http://schemas.openxmlformats.org/officeDocument/2006/relationships/image" Target="../media/image45.emf"/><Relationship Id="rId10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Microsoft_Excel_97-2003_Worksheet1.xls"/><Relationship Id="rId9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en.wikipedia.org/wiki/Metric_system" TargetMode="External"/><Relationship Id="rId4" Type="http://schemas.openxmlformats.org/officeDocument/2006/relationships/hyperlink" Target="http://en.wikipedia.org/wiki/Imperial_un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263236" y="0"/>
            <a:ext cx="8880764" cy="1510145"/>
          </a:xfrm>
        </p:spPr>
        <p:txBody>
          <a:bodyPr>
            <a:normAutofit fontScale="90000"/>
          </a:bodyPr>
          <a:lstStyle/>
          <a:p>
            <a:r>
              <a:rPr lang="nl-NL" sz="4900" dirty="0" smtClean="0"/>
              <a:t>	</a:t>
            </a:r>
            <a:r>
              <a:rPr lang="nl-NL" sz="4400" dirty="0" smtClean="0"/>
              <a:t>De juiste keuze en gebruik van 	een </a:t>
            </a:r>
            <a:r>
              <a:rPr lang="nl-NL" sz="4400" dirty="0" err="1" smtClean="0"/>
              <a:t>kalibratiegas</a:t>
            </a:r>
            <a:r>
              <a:rPr lang="nl-NL" sz="3100" dirty="0" smtClean="0"/>
              <a:t/>
            </a:r>
            <a:br>
              <a:rPr lang="nl-NL" sz="3100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i="1" dirty="0" smtClean="0"/>
              <a:t>Werkgroep Lucht / </a:t>
            </a:r>
            <a:r>
              <a:rPr lang="nl-NL" i="1" dirty="0" err="1" smtClean="0"/>
              <a:t>LABSdag</a:t>
            </a:r>
            <a:r>
              <a:rPr lang="nl-NL" i="1" dirty="0" smtClean="0"/>
              <a:t> 2016</a:t>
            </a:r>
            <a:br>
              <a:rPr lang="nl-NL" i="1" dirty="0" smtClean="0"/>
            </a:br>
            <a:r>
              <a:rPr lang="nl-NL" i="1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3100" dirty="0" smtClean="0"/>
              <a:t>Gerard Nieuwenkamp</a:t>
            </a:r>
            <a:br>
              <a:rPr lang="nl-NL" sz="3100" dirty="0" smtClean="0"/>
            </a:br>
            <a:r>
              <a:rPr lang="nl-NL" sz="3100" dirty="0" smtClean="0"/>
              <a:t/>
            </a:r>
            <a:br>
              <a:rPr lang="nl-NL" sz="3100" dirty="0" smtClean="0"/>
            </a:br>
            <a:r>
              <a:rPr lang="nl-NL" sz="3100" dirty="0" smtClean="0"/>
              <a:t>Vito, 16 september 2016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>Meter conventie</a:t>
            </a:r>
            <a:br>
              <a:rPr lang="nl-NL" dirty="0" smtClean="0"/>
            </a:br>
            <a:r>
              <a:rPr lang="nl-NL" dirty="0" smtClean="0"/>
              <a:t>(1875 : nu 56 landen)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2" y="6355080"/>
            <a:ext cx="338328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1029" descr="im_carte_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-1"/>
            <a:ext cx="3505200" cy="1911927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-1" y="1259896"/>
            <a:ext cx="8007927" cy="5348721"/>
            <a:chOff x="1447800" y="1800225"/>
            <a:chExt cx="7362825" cy="4464050"/>
          </a:xfrm>
        </p:grpSpPr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3752850" y="1800225"/>
              <a:ext cx="2781300" cy="430213"/>
            </a:xfrm>
            <a:prstGeom prst="rect">
              <a:avLst/>
            </a:prstGeom>
            <a:solidFill>
              <a:srgbClr val="D62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 dirty="0" err="1">
                  <a:latin typeface="Frutiger 55 Roman" pitchFamily="2" charset="0"/>
                </a:rPr>
                <a:t>Meterconventie</a:t>
              </a:r>
              <a:endParaRPr lang="en-GB" sz="2400" dirty="0">
                <a:latin typeface="Frutiger 55 Roman" pitchFamily="2" charset="0"/>
              </a:endParaRPr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2905125" y="2466975"/>
              <a:ext cx="4476750" cy="758825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 dirty="0">
                  <a:latin typeface="Frutiger 55 Roman" pitchFamily="2" charset="0"/>
                </a:rPr>
                <a:t>CGPM</a:t>
              </a:r>
              <a:br>
                <a:rPr lang="en-US" sz="2400" dirty="0">
                  <a:latin typeface="Frutiger 55 Roman" pitchFamily="2" charset="0"/>
                </a:rPr>
              </a:br>
              <a:r>
                <a:rPr lang="en-US" sz="2400" dirty="0">
                  <a:latin typeface="Frutiger 55 Roman" pitchFamily="2" charset="0"/>
                </a:rPr>
                <a:t>(</a:t>
              </a:r>
              <a:r>
                <a:rPr lang="en-US" sz="2400" dirty="0" err="1">
                  <a:latin typeface="Frutiger 55 Roman" pitchFamily="2" charset="0"/>
                </a:rPr>
                <a:t>regeringsleiders</a:t>
              </a:r>
              <a:r>
                <a:rPr lang="en-US" sz="2400" dirty="0">
                  <a:latin typeface="Frutiger 55 Roman" pitchFamily="2" charset="0"/>
                </a:rPr>
                <a:t>, </a:t>
              </a:r>
              <a:r>
                <a:rPr lang="en-US" sz="2400" dirty="0" err="1">
                  <a:latin typeface="Frutiger 55 Roman" pitchFamily="2" charset="0"/>
                </a:rPr>
                <a:t>elke</a:t>
              </a:r>
              <a:r>
                <a:rPr lang="en-US" sz="2400" dirty="0">
                  <a:latin typeface="Frutiger 55 Roman" pitchFamily="2" charset="0"/>
                </a:rPr>
                <a:t> 4 </a:t>
              </a:r>
              <a:r>
                <a:rPr lang="en-US" sz="2400" dirty="0" err="1">
                  <a:latin typeface="Frutiger 55 Roman" pitchFamily="2" charset="0"/>
                </a:rPr>
                <a:t>jaar</a:t>
              </a:r>
              <a:r>
                <a:rPr lang="en-US" sz="2400" dirty="0">
                  <a:latin typeface="Frutiger 55 Roman" pitchFamily="2" charset="0"/>
                </a:rPr>
                <a:t>)</a:t>
              </a:r>
              <a:endParaRPr lang="en-GB" sz="2400" dirty="0">
                <a:latin typeface="Frutiger 55 Roman" pitchFamily="2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2343150" y="3448050"/>
              <a:ext cx="5591175" cy="758825"/>
            </a:xfrm>
            <a:prstGeom prst="rect">
              <a:avLst/>
            </a:prstGeom>
            <a:solidFill>
              <a:srgbClr val="FF69D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 dirty="0">
                  <a:latin typeface="Frutiger 55 Roman" pitchFamily="2" charset="0"/>
                </a:rPr>
                <a:t>CIPM</a:t>
              </a:r>
              <a:br>
                <a:rPr lang="en-US" sz="2400" dirty="0">
                  <a:latin typeface="Frutiger 55 Roman" pitchFamily="2" charset="0"/>
                </a:rPr>
              </a:br>
              <a:r>
                <a:rPr lang="en-US" sz="2400" dirty="0">
                  <a:latin typeface="Frutiger 55 Roman" pitchFamily="2" charset="0"/>
                </a:rPr>
                <a:t>(</a:t>
              </a:r>
              <a:r>
                <a:rPr lang="en-US" sz="2400" dirty="0" err="1">
                  <a:latin typeface="Frutiger 55 Roman" pitchFamily="2" charset="0"/>
                </a:rPr>
                <a:t>internationale</a:t>
              </a:r>
              <a:r>
                <a:rPr lang="en-US" sz="2400" dirty="0">
                  <a:latin typeface="Frutiger 55 Roman" pitchFamily="2" charset="0"/>
                </a:rPr>
                <a:t> </a:t>
              </a:r>
              <a:r>
                <a:rPr lang="en-US" sz="2400" dirty="0" err="1">
                  <a:latin typeface="Frutiger 55 Roman" pitchFamily="2" charset="0"/>
                </a:rPr>
                <a:t>organisaties</a:t>
              </a:r>
              <a:r>
                <a:rPr lang="en-US" sz="2400" dirty="0">
                  <a:latin typeface="Frutiger 55 Roman" pitchFamily="2" charset="0"/>
                </a:rPr>
                <a:t>, elk </a:t>
              </a:r>
              <a:r>
                <a:rPr lang="en-US" sz="2400" dirty="0" err="1">
                  <a:latin typeface="Frutiger 55 Roman" pitchFamily="2" charset="0"/>
                </a:rPr>
                <a:t>jaar</a:t>
              </a:r>
              <a:r>
                <a:rPr lang="en-US" sz="2400" dirty="0">
                  <a:latin typeface="Frutiger 55 Roman" pitchFamily="2" charset="0"/>
                </a:rPr>
                <a:t>)</a:t>
              </a:r>
              <a:endParaRPr lang="en-GB" sz="2400" dirty="0">
                <a:latin typeface="Frutiger 55 Roman" pitchFamily="2" charset="0"/>
              </a:endParaRP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962150" y="4476750"/>
              <a:ext cx="6362700" cy="758825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>
                  <a:latin typeface="Frutiger 55 Roman" pitchFamily="2" charset="0"/>
                </a:rPr>
                <a:t>CCM, CCQM, CCE, CCT, …</a:t>
              </a:r>
              <a:br>
                <a:rPr lang="en-US" sz="2400">
                  <a:latin typeface="Frutiger 55 Roman" pitchFamily="2" charset="0"/>
                </a:rPr>
              </a:br>
              <a:r>
                <a:rPr lang="en-US" sz="2400">
                  <a:latin typeface="Frutiger 55 Roman" pitchFamily="2" charset="0"/>
                </a:rPr>
                <a:t>(vertegenwoordigers NMI’s, elk jaar)</a:t>
              </a:r>
              <a:endParaRPr lang="en-GB" sz="2400">
                <a:latin typeface="Frutiger 55 Roman" pitchFamily="2" charset="0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447800" y="5505450"/>
              <a:ext cx="7362825" cy="75882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 dirty="0">
                  <a:latin typeface="Frutiger 55 Roman" pitchFamily="2" charset="0"/>
                </a:rPr>
                <a:t>BIPM</a:t>
              </a:r>
              <a:br>
                <a:rPr lang="en-US" sz="2400" dirty="0">
                  <a:latin typeface="Frutiger 55 Roman" pitchFamily="2" charset="0"/>
                </a:rPr>
              </a:br>
              <a:r>
                <a:rPr lang="en-US" sz="2400" dirty="0">
                  <a:latin typeface="Frutiger 55 Roman" pitchFamily="2" charset="0"/>
                </a:rPr>
                <a:t>(</a:t>
              </a:r>
              <a:r>
                <a:rPr lang="en-US" sz="2400" dirty="0" err="1">
                  <a:latin typeface="Frutiger 55 Roman" pitchFamily="2" charset="0"/>
                </a:rPr>
                <a:t>onafhankelijke</a:t>
              </a:r>
              <a:r>
                <a:rPr lang="en-US" sz="2400" dirty="0">
                  <a:latin typeface="Frutiger 55 Roman" pitchFamily="2" charset="0"/>
                </a:rPr>
                <a:t> </a:t>
              </a:r>
              <a:r>
                <a:rPr lang="en-US" sz="2400" dirty="0" err="1">
                  <a:latin typeface="Frutiger 55 Roman" pitchFamily="2" charset="0"/>
                </a:rPr>
                <a:t>organisatie</a:t>
              </a:r>
              <a:r>
                <a:rPr lang="en-US" sz="2400" dirty="0">
                  <a:latin typeface="Frutiger 55 Roman" pitchFamily="2" charset="0"/>
                </a:rPr>
                <a:t>)</a:t>
              </a:r>
              <a:endParaRPr lang="en-GB" sz="2400" dirty="0">
                <a:latin typeface="Frutiger 55 Roman" pitchFamily="2" charset="0"/>
              </a:endParaRPr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>
              <a:off x="5153025" y="2228850"/>
              <a:ext cx="0" cy="247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5143500" y="3219450"/>
              <a:ext cx="0" cy="238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5143500" y="4210050"/>
              <a:ext cx="0" cy="266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5143500" y="5238750"/>
              <a:ext cx="0" cy="257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>SI stelsel: </a:t>
            </a:r>
            <a:br>
              <a:rPr lang="nl-NL" dirty="0" smtClean="0"/>
            </a:br>
            <a:r>
              <a:rPr lang="nl-NL" i="1" dirty="0" err="1" smtClean="0"/>
              <a:t>Système</a:t>
            </a:r>
            <a:r>
              <a:rPr lang="nl-NL" i="1" dirty="0" smtClean="0"/>
              <a:t> international </a:t>
            </a:r>
            <a:r>
              <a:rPr lang="nl-NL" i="1" dirty="0" err="1" smtClean="0"/>
              <a:t>d’unités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2" y="6355080"/>
            <a:ext cx="338328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1673" y="1219200"/>
          <a:ext cx="8714509" cy="543264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38123"/>
                <a:gridCol w="6847793"/>
                <a:gridCol w="828593"/>
              </a:tblGrid>
              <a:tr h="549751">
                <a:tc>
                  <a:txBody>
                    <a:bodyPr/>
                    <a:lstStyle/>
                    <a:p>
                      <a:r>
                        <a:rPr lang="nl-NL" sz="1600" noProof="0" dirty="0" smtClean="0">
                          <a:latin typeface="Frutiger 55 Roman" pitchFamily="2" charset="0"/>
                        </a:rPr>
                        <a:t>Eenheid</a:t>
                      </a:r>
                      <a:endParaRPr lang="nl-NL" sz="1600" noProof="0" dirty="0">
                        <a:latin typeface="Frutiger 55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dirty="0" smtClean="0">
                          <a:latin typeface="Frutiger 55 Roman" pitchFamily="2" charset="0"/>
                        </a:rPr>
                        <a:t>Definitie</a:t>
                      </a:r>
                      <a:endParaRPr lang="nl-NL" sz="1600" noProof="0" dirty="0">
                        <a:latin typeface="Frutiger 55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dirty="0" smtClean="0">
                          <a:latin typeface="Frutiger 55 Roman" pitchFamily="2" charset="0"/>
                        </a:rPr>
                        <a:t>Sinds</a:t>
                      </a:r>
                      <a:endParaRPr lang="nl-NL" sz="1600" noProof="0" dirty="0">
                        <a:latin typeface="Frutiger 55 Roman" pitchFamily="2" charset="0"/>
                      </a:endParaRPr>
                    </a:p>
                  </a:txBody>
                  <a:tcPr/>
                </a:tc>
              </a:tr>
              <a:tr h="801067">
                <a:tc>
                  <a:txBody>
                    <a:bodyPr/>
                    <a:lstStyle/>
                    <a:p>
                      <a:r>
                        <a:rPr lang="nl-NL" sz="1600" noProof="0" dirty="0" smtClean="0">
                          <a:latin typeface="Frutiger 55 Roman" pitchFamily="2" charset="0"/>
                        </a:rPr>
                        <a:t>seconde (</a:t>
                      </a:r>
                      <a:r>
                        <a:rPr lang="nl-NL" sz="1600" b="1" noProof="0" dirty="0" smtClean="0">
                          <a:latin typeface="Frutiger 55 Roman" pitchFamily="2" charset="0"/>
                        </a:rPr>
                        <a:t>s</a:t>
                      </a:r>
                      <a:r>
                        <a:rPr lang="nl-NL" sz="1600" noProof="0" dirty="0" smtClean="0">
                          <a:latin typeface="Frutiger 55 Roman" pitchFamily="2" charset="0"/>
                        </a:rPr>
                        <a:t>)</a:t>
                      </a:r>
                      <a:endParaRPr lang="nl-NL" sz="1600" noProof="0" dirty="0">
                        <a:latin typeface="Frutiger 55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dirty="0" smtClean="0">
                          <a:latin typeface="Frutiger 55 Roman" pitchFamily="2" charset="0"/>
                        </a:rPr>
                        <a:t>De duur</a:t>
                      </a:r>
                      <a:r>
                        <a:rPr lang="nl-NL" sz="1600" baseline="0" noProof="0" dirty="0" smtClean="0">
                          <a:latin typeface="Frutiger 55 Roman" pitchFamily="2" charset="0"/>
                        </a:rPr>
                        <a:t> van 9.192.631.770 perioden van de straling die vrijkomt bij de periodieke overgang tussen twee specifieke energieniveaus van het cesium-133 atoom.</a:t>
                      </a:r>
                      <a:endParaRPr lang="nl-NL" sz="1600" noProof="0" dirty="0">
                        <a:latin typeface="Frutiger 55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dirty="0" smtClean="0">
                          <a:latin typeface="Frutiger 55 Roman" pitchFamily="2" charset="0"/>
                        </a:rPr>
                        <a:t>1968</a:t>
                      </a:r>
                      <a:endParaRPr lang="nl-NL" sz="1600" noProof="0" dirty="0">
                        <a:latin typeface="Frutiger 55 Roman" pitchFamily="2" charset="0"/>
                      </a:endParaRPr>
                    </a:p>
                  </a:txBody>
                  <a:tcPr/>
                </a:tc>
              </a:tr>
              <a:tr h="675409">
                <a:tc>
                  <a:txBody>
                    <a:bodyPr/>
                    <a:lstStyle/>
                    <a:p>
                      <a:r>
                        <a:rPr lang="nl-NL" sz="1600" noProof="0" smtClean="0">
                          <a:latin typeface="Frutiger 55 Roman" pitchFamily="2" charset="0"/>
                        </a:rPr>
                        <a:t>meter</a:t>
                      </a:r>
                      <a:r>
                        <a:rPr lang="nl-NL" sz="1600" baseline="0" noProof="0" smtClean="0">
                          <a:latin typeface="Frutiger 55 Roman" pitchFamily="2" charset="0"/>
                        </a:rPr>
                        <a:t> (</a:t>
                      </a:r>
                      <a:r>
                        <a:rPr lang="nl-NL" sz="1600" b="1" baseline="0" noProof="0" smtClean="0">
                          <a:latin typeface="Frutiger 55 Roman" pitchFamily="2" charset="0"/>
                        </a:rPr>
                        <a:t>m</a:t>
                      </a:r>
                      <a:r>
                        <a:rPr lang="nl-NL" sz="1600" baseline="0" noProof="0" smtClean="0">
                          <a:latin typeface="Frutiger 55 Roman" pitchFamily="2" charset="0"/>
                        </a:rPr>
                        <a:t>)</a:t>
                      </a:r>
                      <a:endParaRPr lang="nl-NL" sz="1600" noProof="0">
                        <a:latin typeface="Frutiger 55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dirty="0" smtClean="0">
                          <a:latin typeface="Frutiger 55 Roman" pitchFamily="2" charset="0"/>
                        </a:rPr>
                        <a:t>De afstand</a:t>
                      </a:r>
                      <a:r>
                        <a:rPr lang="nl-NL" sz="1600" baseline="0" noProof="0" dirty="0" smtClean="0">
                          <a:latin typeface="Frutiger 55 Roman" pitchFamily="2" charset="0"/>
                        </a:rPr>
                        <a:t> die het licht aflegt in een tijdsinterval van 1/299.792.458 seconde.</a:t>
                      </a:r>
                      <a:endParaRPr lang="nl-NL" sz="1600" noProof="0" dirty="0">
                        <a:latin typeface="Frutiger 55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smtClean="0">
                          <a:latin typeface="Frutiger 55 Roman" pitchFamily="2" charset="0"/>
                        </a:rPr>
                        <a:t>1983</a:t>
                      </a:r>
                      <a:endParaRPr lang="nl-NL" sz="1600" noProof="0">
                        <a:latin typeface="Frutiger 55 Roman" pitchFamily="2" charset="0"/>
                      </a:endParaRPr>
                    </a:p>
                  </a:txBody>
                  <a:tcPr/>
                </a:tc>
              </a:tr>
              <a:tr h="801067">
                <a:tc>
                  <a:txBody>
                    <a:bodyPr/>
                    <a:lstStyle/>
                    <a:p>
                      <a:r>
                        <a:rPr lang="nl-NL" sz="1600" noProof="0" smtClean="0">
                          <a:latin typeface="Frutiger 55 Roman" pitchFamily="2" charset="0"/>
                        </a:rPr>
                        <a:t>kilogram</a:t>
                      </a:r>
                      <a:r>
                        <a:rPr lang="nl-NL" sz="1600" baseline="0" noProof="0" smtClean="0">
                          <a:latin typeface="Frutiger 55 Roman" pitchFamily="2" charset="0"/>
                        </a:rPr>
                        <a:t> (</a:t>
                      </a:r>
                      <a:r>
                        <a:rPr lang="nl-NL" sz="1600" b="1" baseline="0" noProof="0" smtClean="0">
                          <a:latin typeface="Frutiger 55 Roman" pitchFamily="2" charset="0"/>
                        </a:rPr>
                        <a:t>kg</a:t>
                      </a:r>
                      <a:r>
                        <a:rPr lang="nl-NL" sz="1600" baseline="0" noProof="0" smtClean="0">
                          <a:latin typeface="Frutiger 55 Roman" pitchFamily="2" charset="0"/>
                        </a:rPr>
                        <a:t>)</a:t>
                      </a:r>
                      <a:endParaRPr lang="nl-NL" sz="1600" noProof="0">
                        <a:latin typeface="Frutiger 55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smtClean="0">
                          <a:latin typeface="Frutiger 55 Roman" pitchFamily="2" charset="0"/>
                        </a:rPr>
                        <a:t>De massa van het internationale prototype van de kilogram: een cilinder van platina-iridium bewaard in Parijs.</a:t>
                      </a:r>
                      <a:endParaRPr lang="nl-NL" sz="1600" noProof="0">
                        <a:latin typeface="Frutiger 55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smtClean="0">
                          <a:latin typeface="Frutiger 55 Roman" pitchFamily="2" charset="0"/>
                        </a:rPr>
                        <a:t>1901</a:t>
                      </a:r>
                      <a:endParaRPr lang="nl-NL" sz="1600" noProof="0">
                        <a:latin typeface="Frutiger 55 Roman" pitchFamily="2" charset="0"/>
                      </a:endParaRPr>
                    </a:p>
                  </a:txBody>
                  <a:tcPr/>
                </a:tc>
              </a:tr>
              <a:tr h="801067">
                <a:tc>
                  <a:txBody>
                    <a:bodyPr/>
                    <a:lstStyle/>
                    <a:p>
                      <a:r>
                        <a:rPr lang="nl-NL" sz="1600" noProof="0" dirty="0" smtClean="0">
                          <a:latin typeface="Frutiger 55 Roman" pitchFamily="2" charset="0"/>
                        </a:rPr>
                        <a:t>ampère (</a:t>
                      </a:r>
                      <a:r>
                        <a:rPr lang="nl-NL" sz="1600" b="1" noProof="0" dirty="0" smtClean="0">
                          <a:latin typeface="Frutiger 55 Roman" pitchFamily="2" charset="0"/>
                        </a:rPr>
                        <a:t>A</a:t>
                      </a:r>
                      <a:r>
                        <a:rPr lang="nl-NL" sz="1600" noProof="0" dirty="0" smtClean="0">
                          <a:latin typeface="Frutiger 55 Roman" pitchFamily="2" charset="0"/>
                        </a:rPr>
                        <a:t>)</a:t>
                      </a:r>
                      <a:endParaRPr lang="nl-NL" sz="1600" noProof="0" dirty="0">
                        <a:latin typeface="Frutiger 55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dirty="0" smtClean="0">
                          <a:latin typeface="Frutiger 55 Roman" pitchFamily="2" charset="0"/>
                        </a:rPr>
                        <a:t>De stroom in twee rechte geleiders, op 1 meter afstand in vacuüm,</a:t>
                      </a:r>
                      <a:r>
                        <a:rPr lang="nl-NL" sz="1600" baseline="0" noProof="0" dirty="0" smtClean="0">
                          <a:latin typeface="Frutiger 55 Roman" pitchFamily="2" charset="0"/>
                        </a:rPr>
                        <a:t> waarbij een kracht ontstaat tussen de geleiders van 0,0000002 Newton per meter lengte.</a:t>
                      </a:r>
                      <a:endParaRPr lang="nl-NL" sz="1600" noProof="0" dirty="0">
                        <a:latin typeface="Frutiger 55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smtClean="0">
                          <a:latin typeface="Frutiger 55 Roman" pitchFamily="2" charset="0"/>
                        </a:rPr>
                        <a:t>1948</a:t>
                      </a:r>
                      <a:endParaRPr lang="nl-NL" sz="1600" noProof="0">
                        <a:latin typeface="Frutiger 55 Roman" pitchFamily="2" charset="0"/>
                      </a:endParaRPr>
                    </a:p>
                  </a:txBody>
                  <a:tcPr/>
                </a:tc>
              </a:tr>
              <a:tr h="549751">
                <a:tc>
                  <a:txBody>
                    <a:bodyPr/>
                    <a:lstStyle/>
                    <a:p>
                      <a:r>
                        <a:rPr lang="nl-NL" sz="1600" noProof="0" dirty="0" err="1" smtClean="0">
                          <a:latin typeface="Frutiger 55 Roman" pitchFamily="2" charset="0"/>
                        </a:rPr>
                        <a:t>kelvin</a:t>
                      </a:r>
                      <a:r>
                        <a:rPr lang="nl-NL" sz="1600" noProof="0" dirty="0" smtClean="0">
                          <a:latin typeface="Frutiger 55 Roman" pitchFamily="2" charset="0"/>
                        </a:rPr>
                        <a:t> </a:t>
                      </a:r>
                    </a:p>
                    <a:p>
                      <a:r>
                        <a:rPr lang="nl-NL" sz="1600" noProof="0" dirty="0" smtClean="0">
                          <a:latin typeface="Frutiger 55 Roman" pitchFamily="2" charset="0"/>
                        </a:rPr>
                        <a:t>(</a:t>
                      </a:r>
                      <a:r>
                        <a:rPr lang="nl-NL" sz="1600" b="1" noProof="0" dirty="0" smtClean="0">
                          <a:latin typeface="Frutiger 55 Roman" pitchFamily="2" charset="0"/>
                        </a:rPr>
                        <a:t>K</a:t>
                      </a:r>
                      <a:r>
                        <a:rPr lang="nl-NL" sz="1600" noProof="0" dirty="0" smtClean="0">
                          <a:latin typeface="Frutiger 55 Roman" pitchFamily="2" charset="0"/>
                        </a:rPr>
                        <a:t>)</a:t>
                      </a:r>
                      <a:endParaRPr lang="nl-NL" sz="1600" noProof="0" dirty="0">
                        <a:latin typeface="Frutiger 55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dirty="0" smtClean="0">
                          <a:latin typeface="Frutiger 55 Roman" pitchFamily="2" charset="0"/>
                        </a:rPr>
                        <a:t>1/273,16 deel</a:t>
                      </a:r>
                      <a:r>
                        <a:rPr lang="nl-NL" sz="1600" baseline="0" noProof="0" dirty="0" smtClean="0">
                          <a:latin typeface="Frutiger 55 Roman" pitchFamily="2" charset="0"/>
                        </a:rPr>
                        <a:t> van de temperatuur van het tripelpunt van water.</a:t>
                      </a:r>
                      <a:endParaRPr lang="nl-NL" sz="1600" noProof="0" dirty="0">
                        <a:latin typeface="Frutiger 55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smtClean="0">
                          <a:latin typeface="Frutiger 55 Roman" pitchFamily="2" charset="0"/>
                        </a:rPr>
                        <a:t>1967</a:t>
                      </a:r>
                      <a:endParaRPr lang="nl-NL" sz="1600" noProof="0">
                        <a:latin typeface="Frutiger 55 Roman" pitchFamily="2" charset="0"/>
                      </a:endParaRPr>
                    </a:p>
                  </a:txBody>
                  <a:tcPr/>
                </a:tc>
              </a:tr>
              <a:tr h="549751">
                <a:tc>
                  <a:txBody>
                    <a:bodyPr/>
                    <a:lstStyle/>
                    <a:p>
                      <a:r>
                        <a:rPr lang="nl-NL" sz="1600" b="1" noProof="0" smtClean="0">
                          <a:latin typeface="Frutiger 55 Roman" pitchFamily="2" charset="0"/>
                        </a:rPr>
                        <a:t>mol </a:t>
                      </a:r>
                      <a:endParaRPr lang="nl-NL" sz="1600" b="1" noProof="0">
                        <a:latin typeface="Frutiger 55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dirty="0" smtClean="0">
                          <a:latin typeface="Frutiger 55 Roman" pitchFamily="2" charset="0"/>
                        </a:rPr>
                        <a:t>Het</a:t>
                      </a:r>
                      <a:r>
                        <a:rPr lang="nl-NL" sz="1600" baseline="0" noProof="0" dirty="0" smtClean="0">
                          <a:latin typeface="Frutiger 55 Roman" pitchFamily="2" charset="0"/>
                        </a:rPr>
                        <a:t> aantal elementaire eenheden dat gelijk is aan het aantal atomen in 0,012 kilogram zuiver koolstof-12.</a:t>
                      </a:r>
                      <a:endParaRPr lang="nl-NL" sz="1600" noProof="0" dirty="0">
                        <a:latin typeface="Frutiger 55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smtClean="0">
                          <a:latin typeface="Frutiger 55 Roman" pitchFamily="2" charset="0"/>
                        </a:rPr>
                        <a:t>1971</a:t>
                      </a:r>
                      <a:endParaRPr lang="nl-NL" sz="1600" noProof="0">
                        <a:latin typeface="Frutiger 55 Roman" pitchFamily="2" charset="0"/>
                      </a:endParaRPr>
                    </a:p>
                  </a:txBody>
                  <a:tcPr/>
                </a:tc>
              </a:tr>
              <a:tr h="675409">
                <a:tc>
                  <a:txBody>
                    <a:bodyPr/>
                    <a:lstStyle/>
                    <a:p>
                      <a:r>
                        <a:rPr lang="nl-NL" sz="1600" noProof="0" smtClean="0">
                          <a:latin typeface="Frutiger 55 Roman" pitchFamily="2" charset="0"/>
                        </a:rPr>
                        <a:t>candela (</a:t>
                      </a:r>
                      <a:r>
                        <a:rPr lang="nl-NL" sz="1600" b="1" noProof="0" smtClean="0">
                          <a:latin typeface="Frutiger 55 Roman" pitchFamily="2" charset="0"/>
                        </a:rPr>
                        <a:t>cd</a:t>
                      </a:r>
                      <a:r>
                        <a:rPr lang="nl-NL" sz="1600" noProof="0" smtClean="0">
                          <a:latin typeface="Frutiger 55 Roman" pitchFamily="2" charset="0"/>
                        </a:rPr>
                        <a:t>)</a:t>
                      </a:r>
                      <a:endParaRPr lang="nl-NL" sz="1600" noProof="0">
                        <a:latin typeface="Frutiger 55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dirty="0" smtClean="0">
                          <a:latin typeface="Frutiger 55 Roman" pitchFamily="2" charset="0"/>
                        </a:rPr>
                        <a:t>De</a:t>
                      </a:r>
                      <a:r>
                        <a:rPr lang="nl-NL" sz="1600" baseline="0" noProof="0" dirty="0" smtClean="0">
                          <a:latin typeface="Frutiger 55 Roman" pitchFamily="2" charset="0"/>
                        </a:rPr>
                        <a:t> lichtsterkte van een monochrome bron met frequentie van 540 </a:t>
                      </a:r>
                      <a:r>
                        <a:rPr lang="nl-NL" sz="1600" baseline="0" noProof="0" dirty="0" err="1" smtClean="0">
                          <a:latin typeface="Frutiger 55 Roman" pitchFamily="2" charset="0"/>
                        </a:rPr>
                        <a:t>terahertz</a:t>
                      </a:r>
                      <a:r>
                        <a:rPr lang="nl-NL" sz="1600" baseline="0" noProof="0" dirty="0" smtClean="0">
                          <a:latin typeface="Frutiger 55 Roman" pitchFamily="2" charset="0"/>
                        </a:rPr>
                        <a:t> waarvan de stralingssterkte 1/683 Watt per </a:t>
                      </a:r>
                      <a:r>
                        <a:rPr lang="nl-NL" sz="1600" baseline="0" noProof="0" dirty="0" err="1" smtClean="0">
                          <a:latin typeface="Frutiger 55 Roman" pitchFamily="2" charset="0"/>
                        </a:rPr>
                        <a:t>steradiaal</a:t>
                      </a:r>
                      <a:r>
                        <a:rPr lang="nl-NL" sz="1600" baseline="0" noProof="0" dirty="0" smtClean="0">
                          <a:latin typeface="Frutiger 55 Roman" pitchFamily="2" charset="0"/>
                        </a:rPr>
                        <a:t> is.</a:t>
                      </a:r>
                      <a:endParaRPr lang="nl-NL" sz="1600" noProof="0" dirty="0">
                        <a:latin typeface="Frutiger 55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noProof="0" dirty="0" smtClean="0">
                          <a:latin typeface="Frutiger 55 Roman" pitchFamily="2" charset="0"/>
                        </a:rPr>
                        <a:t>1979</a:t>
                      </a:r>
                      <a:endParaRPr lang="nl-NL" sz="1600" noProof="0" dirty="0">
                        <a:latin typeface="Frutiger 55 Rom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>De rol van een Nationaal </a:t>
            </a:r>
            <a:r>
              <a:rPr lang="nl-NL" dirty="0" err="1" smtClean="0"/>
              <a:t>Metrologie</a:t>
            </a:r>
            <a:r>
              <a:rPr lang="nl-NL" dirty="0" smtClean="0"/>
              <a:t> Instituut (NMI, </a:t>
            </a:r>
            <a:r>
              <a:rPr lang="nl-NL" dirty="0" err="1" smtClean="0"/>
              <a:t>designated</a:t>
            </a:r>
            <a:r>
              <a:rPr lang="nl-NL" dirty="0" smtClean="0"/>
              <a:t> </a:t>
            </a:r>
            <a:r>
              <a:rPr lang="nl-NL" dirty="0" err="1" smtClean="0"/>
              <a:t>institute</a:t>
            </a:r>
            <a:r>
              <a:rPr lang="nl-NL" dirty="0" smtClean="0"/>
              <a:t>) 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1" y="6355080"/>
            <a:ext cx="463019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39091" y="2123064"/>
            <a:ext cx="4900902" cy="4734936"/>
            <a:chOff x="5730875" y="2203450"/>
            <a:chExt cx="3090863" cy="3986213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516688" y="3101975"/>
              <a:ext cx="1333500" cy="319088"/>
            </a:xfrm>
            <a:prstGeom prst="rect">
              <a:avLst/>
            </a:prstGeom>
            <a:solidFill>
              <a:srgbClr val="4F6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Aft>
                  <a:spcPts val="800"/>
                </a:spcAft>
              </a:pPr>
              <a:r>
                <a:rPr lang="nl-NL" sz="1300" b="1">
                  <a:latin typeface="Frutiger 55 Roman" pitchFamily="2" charset="0"/>
                </a:rPr>
                <a:t>Grand K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6302375" y="3417888"/>
              <a:ext cx="1770063" cy="358775"/>
            </a:xfrm>
            <a:prstGeom prst="rect">
              <a:avLst/>
            </a:prstGeom>
            <a:solidFill>
              <a:srgbClr val="0099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20000"/>
                </a:lnSpc>
                <a:spcAft>
                  <a:spcPts val="800"/>
                </a:spcAft>
              </a:pPr>
              <a:r>
                <a:rPr lang="nl-NL" sz="1300" b="1" dirty="0">
                  <a:latin typeface="Frutiger 55 Roman" pitchFamily="2" charset="0"/>
                </a:rPr>
                <a:t>Nationale </a:t>
              </a:r>
              <a:r>
                <a:rPr lang="nl-NL" sz="1300" b="1" dirty="0" err="1">
                  <a:latin typeface="Frutiger 55 Roman" pitchFamily="2" charset="0"/>
                </a:rPr>
                <a:t>PtIr</a:t>
              </a:r>
              <a:endParaRPr lang="en-US" sz="1300" dirty="0">
                <a:latin typeface="Frutiger 55 Roman" pitchFamily="2" charset="0"/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6169025" y="3776663"/>
              <a:ext cx="2090738" cy="358775"/>
            </a:xfrm>
            <a:prstGeom prst="rect">
              <a:avLst/>
            </a:prstGeom>
            <a:solidFill>
              <a:srgbClr val="00BAF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nl-NL" sz="1300" b="1">
                  <a:solidFill>
                    <a:srgbClr val="000000"/>
                  </a:solidFill>
                  <a:latin typeface="Frutiger 55 Roman" pitchFamily="2" charset="0"/>
                </a:rPr>
                <a:t>Ref. standaarden NMI</a:t>
              </a:r>
              <a:endParaRPr lang="en-US" sz="1200">
                <a:latin typeface="Frutiger 55 Roman" pitchFamily="2" charset="0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6005513" y="4133850"/>
              <a:ext cx="2457450" cy="358775"/>
            </a:xfrm>
            <a:prstGeom prst="rect">
              <a:avLst/>
            </a:prstGeom>
            <a:solidFill>
              <a:srgbClr val="73DE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20000"/>
                </a:lnSpc>
                <a:spcAft>
                  <a:spcPts val="800"/>
                </a:spcAft>
              </a:pPr>
              <a:r>
                <a:rPr lang="nl-NL" sz="1300" b="1">
                  <a:latin typeface="Frutiger 55 Roman" pitchFamily="2" charset="0"/>
                </a:rPr>
                <a:t>Werkstandaarden NMI</a:t>
              </a:r>
              <a:endParaRPr lang="en-US" sz="1200">
                <a:latin typeface="Frutiger 55 Roman" pitchFamily="2" charset="0"/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5867400" y="4492625"/>
              <a:ext cx="2757488" cy="358775"/>
            </a:xfrm>
            <a:prstGeom prst="rect">
              <a:avLst/>
            </a:prstGeom>
            <a:solidFill>
              <a:srgbClr val="B0F1FE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1300" b="1" dirty="0" err="1">
                  <a:solidFill>
                    <a:srgbClr val="000000"/>
                  </a:solidFill>
                  <a:latin typeface="Frutiger 55 Roman" pitchFamily="2" charset="0"/>
                </a:rPr>
                <a:t>geaccrediteerde</a:t>
              </a:r>
              <a:r>
                <a:rPr lang="nl-NL" sz="1300" b="1" dirty="0">
                  <a:solidFill>
                    <a:srgbClr val="000000"/>
                  </a:solidFill>
                  <a:latin typeface="Frutiger 55 Roman" pitchFamily="2" charset="0"/>
                </a:rPr>
                <a:t> laboratoria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5730875" y="4840288"/>
              <a:ext cx="3090863" cy="358775"/>
            </a:xfrm>
            <a:prstGeom prst="rect">
              <a:avLst/>
            </a:prstGeom>
            <a:solidFill>
              <a:srgbClr val="CBE7E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nl-NL" sz="1300" b="1">
                  <a:solidFill>
                    <a:srgbClr val="000000"/>
                  </a:solidFill>
                  <a:latin typeface="Frutiger 55 Roman" pitchFamily="2" charset="0"/>
                </a:rPr>
                <a:t>Industrie</a:t>
              </a:r>
              <a:endParaRPr lang="en-US" sz="1300" b="1">
                <a:latin typeface="Frutiger 55 Roman" pitchFamily="2" charset="0"/>
              </a:endParaRPr>
            </a:p>
          </p:txBody>
        </p:sp>
        <p:pic>
          <p:nvPicPr>
            <p:cNvPr id="12" name="Picture 33" descr="F:\Inge\public relations\WEBSITE MDVK aug03\plaatjes\Internationale kilogram.jpg"/>
            <p:cNvPicPr>
              <a:picLocks noChangeAspect="1" noChangeArrowheads="1"/>
            </p:cNvPicPr>
            <p:nvPr/>
          </p:nvPicPr>
          <p:blipFill>
            <a:blip r:embed="rId2" cstate="print"/>
            <a:srcRect b="1959"/>
            <a:stretch>
              <a:fillRect/>
            </a:stretch>
          </p:blipFill>
          <p:spPr bwMode="auto">
            <a:xfrm>
              <a:off x="6821488" y="2203450"/>
              <a:ext cx="738187" cy="88265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6067425" y="5305425"/>
              <a:ext cx="2533650" cy="884238"/>
              <a:chOff x="3822" y="3342"/>
              <a:chExt cx="1596" cy="557"/>
            </a:xfrm>
          </p:grpSpPr>
          <p:sp>
            <p:nvSpPr>
              <p:cNvPr id="14" name="Text Box 34"/>
              <p:cNvSpPr txBox="1">
                <a:spLocks noChangeArrowheads="1"/>
              </p:cNvSpPr>
              <p:nvPr/>
            </p:nvSpPr>
            <p:spPr bwMode="auto">
              <a:xfrm>
                <a:off x="3822" y="3702"/>
                <a:ext cx="1596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>
                    <a:latin typeface="Frutiger 55 Roman" pitchFamily="2" charset="0"/>
                  </a:rPr>
                  <a:t>herleidbaarheidsketen</a:t>
                </a:r>
                <a:endParaRPr lang="en-GB" sz="1600">
                  <a:latin typeface="Frutiger 55 Roman" pitchFamily="2" charset="0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4614" y="3342"/>
                <a:ext cx="0" cy="3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nl-NL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082145" y="2687782"/>
            <a:ext cx="24938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Per stap naar beneden gaat de onzekerheid omhoog</a:t>
            </a:r>
          </a:p>
          <a:p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err="1" smtClean="0">
                <a:sym typeface="Wingdings" pitchFamily="2" charset="2"/>
              </a:rPr>
              <a:t>NMI’s</a:t>
            </a:r>
            <a:r>
              <a:rPr lang="nl-NL" dirty="0" smtClean="0">
                <a:sym typeface="Wingdings" pitchFamily="2" charset="2"/>
              </a:rPr>
              <a:t> moeten dus veel nauwkeuriger kunnen meten dan de “gebruikers in het veld”</a:t>
            </a:r>
            <a:endParaRPr lang="nl-NL" dirty="0"/>
          </a:p>
        </p:txBody>
      </p:sp>
      <p:sp>
        <p:nvSpPr>
          <p:cNvPr id="17" name="TextBox 16"/>
          <p:cNvSpPr txBox="1"/>
          <p:nvPr/>
        </p:nvSpPr>
        <p:spPr>
          <a:xfrm>
            <a:off x="221671" y="1440872"/>
            <a:ext cx="824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Een NMI staat aan de top van de </a:t>
            </a:r>
            <a:r>
              <a:rPr lang="nl-NL" sz="2800" dirty="0" err="1" smtClean="0"/>
              <a:t>herleidbaarheidsketen</a:t>
            </a:r>
            <a:endParaRPr lang="nl-NL" sz="2800" dirty="0"/>
          </a:p>
        </p:txBody>
      </p:sp>
      <p:grpSp>
        <p:nvGrpSpPr>
          <p:cNvPr id="19" name="Group 24"/>
          <p:cNvGrpSpPr/>
          <p:nvPr/>
        </p:nvGrpSpPr>
        <p:grpSpPr>
          <a:xfrm>
            <a:off x="6608619" y="4890655"/>
            <a:ext cx="1856509" cy="788037"/>
            <a:chOff x="6719455" y="4807527"/>
            <a:chExt cx="1856509" cy="788037"/>
          </a:xfrm>
        </p:grpSpPr>
        <p:sp>
          <p:nvSpPr>
            <p:cNvPr id="18" name="TextBox 17"/>
            <p:cNvSpPr txBox="1"/>
            <p:nvPr/>
          </p:nvSpPr>
          <p:spPr>
            <a:xfrm>
              <a:off x="6719455" y="5195454"/>
              <a:ext cx="18565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/>
                <a:t>Kwaliteit</a:t>
              </a:r>
              <a:endParaRPr lang="nl-NL" sz="2000" b="1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356764" y="4807527"/>
              <a:ext cx="13854" cy="3186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1" y="6355080"/>
            <a:ext cx="504583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1782" y="1690255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803563" y="5527963"/>
            <a:ext cx="7218218" cy="8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8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489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48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89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9pPr>
          </a:lstStyle>
          <a:p>
            <a:pPr lvl="0">
              <a:buNone/>
            </a:pPr>
            <a:r>
              <a:rPr lang="nl-NL" sz="2000" dirty="0" smtClean="0"/>
              <a:t>	</a:t>
            </a:r>
            <a:r>
              <a:rPr lang="nl-NL" sz="2200" dirty="0" smtClean="0"/>
              <a:t>Voor betrouwbare meetresultaten zijn een o.a. goede sampling, juiste meetmethode/meetinstrument en </a:t>
            </a:r>
            <a:r>
              <a:rPr lang="nl-NL" sz="2200" u="sng" dirty="0" smtClean="0">
                <a:solidFill>
                  <a:schemeClr val="tx1"/>
                </a:solidFill>
              </a:rPr>
              <a:t>betrouwbare kalibratie</a:t>
            </a:r>
            <a:r>
              <a:rPr lang="nl-NL" sz="2200" dirty="0" smtClean="0"/>
              <a:t> nodig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727" y="1191491"/>
            <a:ext cx="4062764" cy="221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4779818" y="1155413"/>
          <a:ext cx="3987945" cy="2252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Photo Editor Photo" r:id="rId4" imgW="2695951" imgH="2029108" progId="">
                  <p:embed/>
                </p:oleObj>
              </mc:Choice>
              <mc:Fallback>
                <p:oleObj name="Photo Editor Photo" r:id="rId4" imgW="2695951" imgH="2029108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818" y="1155413"/>
                        <a:ext cx="3987945" cy="2252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8" descr="U:\Pictures\DuPo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511" y="3435928"/>
            <a:ext cx="4075833" cy="198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http://www.rubenvandersterren.nl/wp-content/gallery/07-09-2012_alcohol_controle_stationsweg/2012-alcohol-controle-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9818" y="3452349"/>
            <a:ext cx="3962399" cy="1964778"/>
          </a:xfrm>
          <a:prstGeom prst="rect">
            <a:avLst/>
          </a:prstGeom>
          <a:noFill/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60764" y="0"/>
            <a:ext cx="7883236" cy="928255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Gasanalyse</a:t>
            </a:r>
            <a:r>
              <a:rPr lang="en-GB" sz="3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in de </a:t>
            </a:r>
            <a:r>
              <a:rPr lang="en-GB" sz="36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praktijk</a:t>
            </a:r>
            <a:endParaRPr lang="en-GB" sz="3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1" y="6355080"/>
            <a:ext cx="421455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36073" y="-1"/>
            <a:ext cx="7800109" cy="955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Belang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van het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kalibratiegas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665019" y="2119747"/>
            <a:ext cx="7592291" cy="1016558"/>
            <a:chOff x="338677" y="4137417"/>
            <a:chExt cx="6220691" cy="1131073"/>
          </a:xfrm>
        </p:grpSpPr>
        <p:grpSp>
          <p:nvGrpSpPr>
            <p:cNvPr id="5" name="Group 10"/>
            <p:cNvGrpSpPr/>
            <p:nvPr/>
          </p:nvGrpSpPr>
          <p:grpSpPr>
            <a:xfrm>
              <a:off x="338677" y="4137417"/>
              <a:ext cx="6220691" cy="696905"/>
              <a:chOff x="338677" y="4137417"/>
              <a:chExt cx="6220691" cy="69690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38677" y="4320649"/>
                <a:ext cx="6220691" cy="513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 smtClean="0"/>
                  <a:t>X </a:t>
                </a:r>
                <a:r>
                  <a:rPr lang="nl-NL" sz="2400" b="1" baseline="-25000" dirty="0" smtClean="0"/>
                  <a:t>sample</a:t>
                </a:r>
                <a:r>
                  <a:rPr lang="nl-NL" sz="2400" b="1" dirty="0" smtClean="0"/>
                  <a:t> </a:t>
                </a:r>
                <a:r>
                  <a:rPr lang="nl-NL" sz="2400" dirty="0" smtClean="0"/>
                  <a:t>=  ____________________  </a:t>
                </a:r>
                <a:r>
                  <a:rPr lang="nl-NL" sz="2400" baseline="-25000" dirty="0" smtClean="0"/>
                  <a:t>*</a:t>
                </a:r>
                <a:r>
                  <a:rPr lang="nl-NL" sz="2400" dirty="0" smtClean="0"/>
                  <a:t> </a:t>
                </a:r>
                <a:r>
                  <a:rPr lang="nl-NL" sz="2400" b="1" dirty="0" smtClean="0"/>
                  <a:t>X </a:t>
                </a:r>
                <a:r>
                  <a:rPr lang="nl-NL" sz="2400" b="1" baseline="-25000" dirty="0" smtClean="0"/>
                  <a:t>kal gas</a:t>
                </a:r>
                <a:endParaRPr lang="nl-NL" sz="2400" baseline="-250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394755" y="4137417"/>
                <a:ext cx="3818013" cy="513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 smtClean="0"/>
                  <a:t> Analyzer respons </a:t>
                </a:r>
                <a:r>
                  <a:rPr lang="nl-NL" sz="2400" b="1" baseline="-25000" dirty="0" smtClean="0"/>
                  <a:t>sample </a:t>
                </a:r>
                <a:endParaRPr lang="nl-NL" sz="2400" b="1" baseline="-250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417461" y="4754818"/>
              <a:ext cx="3484569" cy="513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b="1" dirty="0" smtClean="0"/>
                <a:t> Analyzer respons </a:t>
              </a:r>
              <a:r>
                <a:rPr lang="nl-NL" sz="2400" b="1" baseline="-25000" dirty="0" smtClean="0"/>
                <a:t>kal gas</a:t>
              </a:r>
              <a:endParaRPr lang="nl-NL" sz="2400" b="1" baseline="-25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5963" y="3976255"/>
            <a:ext cx="6345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smtClean="0"/>
              <a:t>Fout in de kalibratie komt volledig terug in het resultaat</a:t>
            </a:r>
            <a:endParaRPr lang="nl-NL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Inhoud</a:t>
            </a: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van de </a:t>
            </a:r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presentatie</a:t>
            </a:r>
            <a:endParaRPr lang="en-GB" sz="3200" b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2" y="6355080"/>
            <a:ext cx="338328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263236" y="1316181"/>
            <a:ext cx="8880763" cy="490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8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489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48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89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9pPr>
          </a:lstStyle>
          <a:p>
            <a:pPr lvl="0"/>
            <a:endParaRPr lang="en-US" sz="2000" dirty="0" smtClean="0"/>
          </a:p>
          <a:p>
            <a:pPr lvl="0"/>
            <a:r>
              <a:rPr lang="en-US" sz="2800" i="1" dirty="0" err="1" smtClean="0"/>
              <a:t>Gebruiker</a:t>
            </a:r>
            <a:r>
              <a:rPr lang="en-US" sz="2800" i="1" dirty="0" smtClean="0"/>
              <a:t>: </a:t>
            </a:r>
            <a:r>
              <a:rPr lang="en-US" sz="2800" i="1" dirty="0" err="1" smtClean="0"/>
              <a:t>keuze</a:t>
            </a:r>
            <a:r>
              <a:rPr lang="en-US" sz="2800" i="1" dirty="0" smtClean="0"/>
              <a:t> en </a:t>
            </a:r>
            <a:r>
              <a:rPr lang="en-US" sz="2800" i="1" dirty="0" err="1" smtClean="0"/>
              <a:t>bestellen</a:t>
            </a:r>
            <a:r>
              <a:rPr lang="en-US" sz="2800" i="1" dirty="0" smtClean="0"/>
              <a:t> van het </a:t>
            </a:r>
            <a:r>
              <a:rPr lang="en-US" sz="2800" i="1" dirty="0" err="1" smtClean="0"/>
              <a:t>juiste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gasmengsel</a:t>
            </a:r>
            <a:endParaRPr lang="en-US" sz="2800" i="1" dirty="0" smtClean="0"/>
          </a:p>
          <a:p>
            <a:pPr lvl="0"/>
            <a:endParaRPr lang="en-US" sz="2800" i="1" dirty="0" smtClean="0"/>
          </a:p>
          <a:p>
            <a:pPr lvl="0"/>
            <a:r>
              <a:rPr lang="en-US" sz="2800" i="1" dirty="0" err="1" smtClean="0"/>
              <a:t>Gasleverancier</a:t>
            </a:r>
            <a:r>
              <a:rPr lang="en-US" sz="2800" i="1" dirty="0" smtClean="0"/>
              <a:t>: </a:t>
            </a:r>
            <a:r>
              <a:rPr lang="en-US" sz="2800" i="1" dirty="0" err="1" smtClean="0"/>
              <a:t>leveren</a:t>
            </a:r>
            <a:r>
              <a:rPr lang="en-US" sz="2800" i="1" dirty="0" smtClean="0"/>
              <a:t> van het </a:t>
            </a:r>
            <a:r>
              <a:rPr lang="en-US" sz="2800" i="1" dirty="0" err="1" smtClean="0"/>
              <a:t>goede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gasmengsel</a:t>
            </a:r>
            <a:endParaRPr lang="en-US" sz="2800" i="1" dirty="0" smtClean="0"/>
          </a:p>
          <a:p>
            <a:pPr lvl="1">
              <a:buNone/>
            </a:pPr>
            <a:endParaRPr lang="en-US" sz="2800" i="1" dirty="0" smtClean="0"/>
          </a:p>
          <a:p>
            <a:r>
              <a:rPr lang="nl-NL" sz="2800" i="1" dirty="0" smtClean="0"/>
              <a:t>Gebruiker: goed gebruik van het gasmengsel</a:t>
            </a:r>
          </a:p>
          <a:p>
            <a:endParaRPr lang="nl-NL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1928" y="4558145"/>
            <a:ext cx="4655127" cy="2013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Keuze</a:t>
            </a: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van het </a:t>
            </a:r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juiste</a:t>
            </a: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gasmengsel</a:t>
            </a:r>
            <a:endParaRPr lang="en-GB" sz="3200" b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1" y="6355080"/>
            <a:ext cx="463019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0" y="885591"/>
            <a:ext cx="9144000" cy="512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8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489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48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89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9pPr>
          </a:lstStyle>
          <a:p>
            <a:pPr lvl="0"/>
            <a:endParaRPr lang="en-US" sz="2000" dirty="0" smtClean="0"/>
          </a:p>
          <a:p>
            <a:pPr lvl="0"/>
            <a:r>
              <a:rPr lang="en-US" sz="2200" dirty="0" err="1" smtClean="0"/>
              <a:t>Gebruiker</a:t>
            </a:r>
            <a:r>
              <a:rPr lang="en-US" sz="2200" dirty="0" smtClean="0"/>
              <a:t>: </a:t>
            </a:r>
            <a:r>
              <a:rPr lang="en-US" sz="2200" dirty="0" err="1" smtClean="0"/>
              <a:t>keuze</a:t>
            </a:r>
            <a:r>
              <a:rPr lang="en-US" sz="2200" dirty="0" smtClean="0"/>
              <a:t> en </a:t>
            </a:r>
            <a:r>
              <a:rPr lang="en-US" sz="2200" dirty="0" err="1" smtClean="0"/>
              <a:t>bestellen</a:t>
            </a:r>
            <a:r>
              <a:rPr lang="en-US" sz="2200" dirty="0" smtClean="0"/>
              <a:t> van het </a:t>
            </a:r>
            <a:r>
              <a:rPr lang="en-US" sz="2200" dirty="0" err="1" smtClean="0"/>
              <a:t>juiste</a:t>
            </a:r>
            <a:r>
              <a:rPr lang="en-US" sz="2200" dirty="0" smtClean="0"/>
              <a:t> </a:t>
            </a:r>
            <a:r>
              <a:rPr lang="en-US" sz="2200" dirty="0" err="1" smtClean="0"/>
              <a:t>gasmengsel</a:t>
            </a:r>
            <a:endParaRPr lang="en-US" sz="2200" dirty="0" smtClean="0"/>
          </a:p>
          <a:p>
            <a:pPr lvl="0"/>
            <a:r>
              <a:rPr lang="en-US" sz="2200" dirty="0" err="1" smtClean="0"/>
              <a:t>Gasleverancier</a:t>
            </a:r>
            <a:r>
              <a:rPr lang="en-US" sz="2200" dirty="0" smtClean="0"/>
              <a:t>: </a:t>
            </a:r>
            <a:r>
              <a:rPr lang="en-US" sz="2200" dirty="0" err="1" smtClean="0"/>
              <a:t>leveren</a:t>
            </a:r>
            <a:r>
              <a:rPr lang="en-US" sz="2200" dirty="0" smtClean="0"/>
              <a:t> van het </a:t>
            </a:r>
            <a:r>
              <a:rPr lang="en-US" sz="2200" dirty="0" err="1" smtClean="0"/>
              <a:t>goede</a:t>
            </a:r>
            <a:r>
              <a:rPr lang="en-US" sz="2200" dirty="0" smtClean="0"/>
              <a:t> </a:t>
            </a:r>
            <a:r>
              <a:rPr lang="en-US" sz="2200" dirty="0" err="1" smtClean="0"/>
              <a:t>gasmengsel</a:t>
            </a:r>
            <a:r>
              <a:rPr lang="en-US" sz="2200" dirty="0" smtClean="0"/>
              <a:t> (</a:t>
            </a:r>
            <a:r>
              <a:rPr lang="en-US" sz="2200" dirty="0" err="1" smtClean="0"/>
              <a:t>gasbestelformulier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err="1" smtClean="0"/>
              <a:t>Hoeveelheid</a:t>
            </a:r>
            <a:r>
              <a:rPr lang="en-US" sz="2200" dirty="0" smtClean="0"/>
              <a:t> gas (volume en </a:t>
            </a:r>
            <a:r>
              <a:rPr lang="en-US" sz="2200" dirty="0" err="1" smtClean="0"/>
              <a:t>druk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err="1" smtClean="0"/>
              <a:t>Kraan</a:t>
            </a:r>
            <a:r>
              <a:rPr lang="en-US" sz="2200" dirty="0" smtClean="0"/>
              <a:t> </a:t>
            </a:r>
            <a:r>
              <a:rPr lang="en-US" sz="2200" dirty="0" err="1" smtClean="0"/>
              <a:t>aansluiting</a:t>
            </a:r>
            <a:endParaRPr lang="en-US" sz="2200" dirty="0" smtClean="0"/>
          </a:p>
          <a:p>
            <a:pPr lvl="1"/>
            <a:r>
              <a:rPr lang="en-US" sz="2200" dirty="0" err="1" smtClean="0"/>
              <a:t>Samenstelling</a:t>
            </a:r>
            <a:r>
              <a:rPr lang="en-US" sz="2200" dirty="0" smtClean="0"/>
              <a:t> (matrix, </a:t>
            </a:r>
            <a:r>
              <a:rPr lang="en-US" sz="2200" dirty="0" err="1" smtClean="0"/>
              <a:t>andere</a:t>
            </a:r>
            <a:r>
              <a:rPr lang="en-US" sz="2200" dirty="0" smtClean="0"/>
              <a:t> </a:t>
            </a:r>
            <a:r>
              <a:rPr lang="en-US" sz="2200" dirty="0" err="1" smtClean="0"/>
              <a:t>componenten</a:t>
            </a:r>
            <a:r>
              <a:rPr lang="en-US" sz="2200" dirty="0" smtClean="0"/>
              <a:t>, </a:t>
            </a:r>
            <a:r>
              <a:rPr lang="en-US" sz="2200" dirty="0" err="1" smtClean="0"/>
              <a:t>eenheden</a:t>
            </a:r>
            <a:r>
              <a:rPr lang="en-US" sz="2200" dirty="0" smtClean="0"/>
              <a:t>!, </a:t>
            </a:r>
            <a:r>
              <a:rPr lang="en-US" sz="2200" dirty="0" err="1" smtClean="0"/>
              <a:t>aanmaak</a:t>
            </a:r>
            <a:r>
              <a:rPr lang="en-US" sz="2200" dirty="0" smtClean="0"/>
              <a:t> </a:t>
            </a:r>
            <a:r>
              <a:rPr lang="en-US" sz="2200" dirty="0" err="1" smtClean="0"/>
              <a:t>tolerantie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err="1" smtClean="0"/>
              <a:t>Herleidbaarheid</a:t>
            </a:r>
            <a:endParaRPr lang="en-US" sz="2200" dirty="0" smtClean="0"/>
          </a:p>
          <a:p>
            <a:pPr lvl="1"/>
            <a:r>
              <a:rPr lang="en-US" sz="2200" dirty="0" err="1" smtClean="0"/>
              <a:t>Onzekerheid</a:t>
            </a:r>
            <a:endParaRPr lang="en-US" sz="2200" dirty="0" smtClean="0"/>
          </a:p>
          <a:p>
            <a:pPr lvl="1">
              <a:buFontTx/>
              <a:buChar char="-"/>
            </a:pPr>
            <a:r>
              <a:rPr lang="en-US" sz="2200" dirty="0" err="1" smtClean="0"/>
              <a:t>Stabiliteit</a:t>
            </a:r>
            <a:r>
              <a:rPr lang="en-US" sz="2200" dirty="0" smtClean="0"/>
              <a:t> (</a:t>
            </a:r>
            <a:r>
              <a:rPr lang="en-US" sz="2200" dirty="0" err="1" smtClean="0"/>
              <a:t>cilindertype</a:t>
            </a:r>
            <a:r>
              <a:rPr lang="en-US" sz="2200" dirty="0" smtClean="0"/>
              <a:t>)</a:t>
            </a:r>
          </a:p>
          <a:p>
            <a:pPr lvl="1">
              <a:buFontTx/>
              <a:buChar char="-"/>
            </a:pPr>
            <a:r>
              <a:rPr lang="en-US" sz="2200" dirty="0" err="1" smtClean="0"/>
              <a:t>Certificaat</a:t>
            </a:r>
            <a:endParaRPr lang="en-US" sz="2200" dirty="0" smtClean="0"/>
          </a:p>
          <a:p>
            <a:pPr lvl="1">
              <a:buFontTx/>
              <a:buChar char="-"/>
            </a:pPr>
            <a:r>
              <a:rPr lang="en-US" sz="2200" i="1" dirty="0" err="1" smtClean="0"/>
              <a:t>Accreditatie</a:t>
            </a:r>
            <a:r>
              <a:rPr lang="en-US" sz="2200" i="1" dirty="0" smtClean="0"/>
              <a:t> ? </a:t>
            </a:r>
          </a:p>
          <a:p>
            <a:pPr lvl="1">
              <a:buFontTx/>
              <a:buChar char="-"/>
            </a:pPr>
            <a:endParaRPr lang="en-US" sz="2200" i="1" dirty="0" smtClean="0"/>
          </a:p>
          <a:p>
            <a:pPr lvl="2">
              <a:buNone/>
            </a:pPr>
            <a:r>
              <a:rPr lang="en-US" sz="2400" i="1" dirty="0" smtClean="0">
                <a:solidFill>
                  <a:schemeClr val="tx1"/>
                </a:solidFill>
              </a:rPr>
              <a:t>	</a:t>
            </a:r>
          </a:p>
          <a:p>
            <a:pPr lvl="1">
              <a:buFontTx/>
              <a:buChar char="-"/>
            </a:pPr>
            <a:endParaRPr lang="en-US" sz="2000" i="1" dirty="0" smtClean="0"/>
          </a:p>
          <a:p>
            <a:pPr>
              <a:buNone/>
            </a:pP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143000"/>
          </a:xfrm>
        </p:spPr>
        <p:txBody>
          <a:bodyPr>
            <a:normAutofit/>
          </a:bodyPr>
          <a:lstStyle/>
          <a:p>
            <a:pPr algn="l"/>
            <a:r>
              <a:rPr lang="nl-NL" sz="3200" b="1" dirty="0" smtClean="0">
                <a:solidFill>
                  <a:schemeClr val="tx2"/>
                </a:solidFill>
              </a:rPr>
              <a:t>Hoeveelheid gas</a:t>
            </a:r>
            <a:endParaRPr lang="nl-NL" sz="3200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1" y="6355080"/>
            <a:ext cx="476873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TextBox 14"/>
          <p:cNvSpPr txBox="1"/>
          <p:nvPr/>
        </p:nvSpPr>
        <p:spPr>
          <a:xfrm>
            <a:off x="193964" y="1468582"/>
            <a:ext cx="89500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err="1" smtClean="0"/>
              <a:t>Veelal</a:t>
            </a:r>
            <a:r>
              <a:rPr lang="en-US" sz="2200" dirty="0" smtClean="0"/>
              <a:t> </a:t>
            </a:r>
            <a:r>
              <a:rPr lang="en-US" sz="2200" dirty="0" err="1" smtClean="0"/>
              <a:t>cilinders</a:t>
            </a:r>
            <a:r>
              <a:rPr lang="en-US" sz="2200" dirty="0" smtClean="0"/>
              <a:t> van 50 L met </a:t>
            </a:r>
            <a:r>
              <a:rPr lang="en-US" sz="2200" dirty="0" err="1" smtClean="0"/>
              <a:t>een</a:t>
            </a:r>
            <a:r>
              <a:rPr lang="en-US" sz="2200" dirty="0" smtClean="0"/>
              <a:t> </a:t>
            </a:r>
            <a:r>
              <a:rPr lang="en-US" sz="2200" dirty="0" err="1" smtClean="0"/>
              <a:t>druk</a:t>
            </a:r>
            <a:r>
              <a:rPr lang="en-US" sz="2200" dirty="0" smtClean="0"/>
              <a:t> van 15 </a:t>
            </a:r>
            <a:r>
              <a:rPr lang="en-US" sz="2200" dirty="0" err="1" smtClean="0"/>
              <a:t>Mpa</a:t>
            </a:r>
            <a:endParaRPr lang="en-US" sz="2200" dirty="0" smtClean="0"/>
          </a:p>
          <a:p>
            <a:pPr lvl="1"/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 is </a:t>
            </a:r>
            <a:r>
              <a:rPr lang="en-US" sz="2200" dirty="0" err="1" smtClean="0"/>
              <a:t>dit</a:t>
            </a:r>
            <a:r>
              <a:rPr lang="en-US" sz="2200" dirty="0" smtClean="0"/>
              <a:t> </a:t>
            </a:r>
            <a:r>
              <a:rPr lang="en-US" sz="2200" dirty="0" err="1" smtClean="0"/>
              <a:t>altijd</a:t>
            </a:r>
            <a:r>
              <a:rPr lang="en-US" sz="2200" dirty="0" smtClean="0"/>
              <a:t> </a:t>
            </a:r>
            <a:r>
              <a:rPr lang="en-US" sz="2200" dirty="0" err="1" smtClean="0"/>
              <a:t>nodig</a:t>
            </a:r>
            <a:r>
              <a:rPr lang="en-US" sz="2200" dirty="0" smtClean="0"/>
              <a:t>? </a:t>
            </a:r>
            <a:r>
              <a:rPr lang="en-US" sz="2200" i="1" dirty="0" smtClean="0"/>
              <a:t>(1x per week GC kalibratie met </a:t>
            </a:r>
            <a:r>
              <a:rPr lang="en-US" sz="2200" i="1" dirty="0" err="1" smtClean="0"/>
              <a:t>totaal</a:t>
            </a:r>
            <a:r>
              <a:rPr lang="en-US" sz="2200" i="1" dirty="0" smtClean="0"/>
              <a:t> 500 ml)</a:t>
            </a:r>
          </a:p>
          <a:p>
            <a:pPr>
              <a:buFontTx/>
              <a:buChar char="-"/>
            </a:pPr>
            <a:endParaRPr lang="en-US" sz="2200" dirty="0" smtClean="0"/>
          </a:p>
          <a:p>
            <a:pPr>
              <a:buFontTx/>
              <a:buChar char="-"/>
            </a:pPr>
            <a:r>
              <a:rPr lang="en-US" sz="2200" dirty="0" err="1" smtClean="0"/>
              <a:t>Soms</a:t>
            </a:r>
            <a:r>
              <a:rPr lang="en-US" sz="2200" dirty="0" smtClean="0"/>
              <a:t> </a:t>
            </a:r>
            <a:r>
              <a:rPr lang="en-US" sz="2200" dirty="0" err="1" smtClean="0"/>
              <a:t>gelimiteerd</a:t>
            </a:r>
            <a:r>
              <a:rPr lang="en-US" sz="2200" dirty="0" smtClean="0"/>
              <a:t> in </a:t>
            </a:r>
            <a:r>
              <a:rPr lang="en-US" sz="2200" dirty="0" err="1" smtClean="0"/>
              <a:t>druk</a:t>
            </a:r>
            <a:endParaRPr lang="en-US" sz="2200" dirty="0" smtClean="0"/>
          </a:p>
          <a:p>
            <a:pPr lvl="1">
              <a:buFontTx/>
              <a:buChar char="-"/>
            </a:pPr>
            <a:r>
              <a:rPr lang="en-US" sz="2200" dirty="0" smtClean="0"/>
              <a:t>Met name door </a:t>
            </a:r>
            <a:r>
              <a:rPr lang="en-US" sz="2200" dirty="0" err="1" smtClean="0"/>
              <a:t>condensatie</a:t>
            </a:r>
            <a:r>
              <a:rPr lang="en-US" sz="2200" dirty="0" smtClean="0"/>
              <a:t> </a:t>
            </a:r>
            <a:r>
              <a:rPr lang="en-US" sz="2200" dirty="0" err="1" smtClean="0"/>
              <a:t>gedrag</a:t>
            </a:r>
            <a:r>
              <a:rPr lang="en-US" sz="2200" dirty="0" smtClean="0"/>
              <a:t> (</a:t>
            </a:r>
            <a:r>
              <a:rPr lang="en-US" sz="2200" dirty="0" err="1" smtClean="0"/>
              <a:t>koolwaterstoffen</a:t>
            </a:r>
            <a:r>
              <a:rPr lang="en-US" sz="2200" dirty="0" smtClean="0"/>
              <a:t>, </a:t>
            </a:r>
            <a:r>
              <a:rPr lang="en-US" sz="2200" dirty="0" err="1" smtClean="0"/>
              <a:t>EtOH</a:t>
            </a:r>
            <a:r>
              <a:rPr lang="en-US" sz="2200" dirty="0" smtClean="0"/>
              <a:t>, etc.)</a:t>
            </a:r>
          </a:p>
          <a:p>
            <a:pPr lvl="1">
              <a:buFontTx/>
              <a:buChar char="-"/>
            </a:pPr>
            <a:endParaRPr lang="en-US" sz="2200" dirty="0" smtClean="0"/>
          </a:p>
          <a:p>
            <a:pPr lvl="1"/>
            <a:r>
              <a:rPr lang="en-US" sz="2200" dirty="0" smtClean="0">
                <a:sym typeface="Wingdings" pitchFamily="2" charset="2"/>
              </a:rPr>
              <a:t> Maak </a:t>
            </a:r>
            <a:r>
              <a:rPr lang="en-US" sz="2200" dirty="0" err="1" smtClean="0">
                <a:sym typeface="Wingdings" pitchFamily="2" charset="2"/>
              </a:rPr>
              <a:t>slimme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keuzes</a:t>
            </a:r>
            <a:r>
              <a:rPr lang="en-US" sz="2200" dirty="0" smtClean="0">
                <a:sym typeface="Wingdings" pitchFamily="2" charset="2"/>
              </a:rPr>
              <a:t>! (e.g. is C</a:t>
            </a:r>
            <a:r>
              <a:rPr lang="en-US" sz="2200" baseline="-25000" dirty="0" smtClean="0">
                <a:sym typeface="Wingdings" pitchFamily="2" charset="2"/>
              </a:rPr>
              <a:t>9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echt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nodig</a:t>
            </a:r>
            <a:r>
              <a:rPr lang="en-US" sz="2200" dirty="0" smtClean="0">
                <a:sym typeface="Wingdings" pitchFamily="2" charset="2"/>
              </a:rPr>
              <a:t> in </a:t>
            </a:r>
            <a:r>
              <a:rPr lang="en-US" sz="2200" dirty="0" err="1" smtClean="0">
                <a:sym typeface="Wingdings" pitchFamily="2" charset="2"/>
              </a:rPr>
              <a:t>een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aardgasmengsel</a:t>
            </a:r>
            <a:r>
              <a:rPr lang="en-US" sz="2200" dirty="0" smtClean="0">
                <a:sym typeface="Wingdings" pitchFamily="2" charset="2"/>
              </a:rPr>
              <a:t>?)</a:t>
            </a:r>
            <a:endParaRPr lang="nl-NL" sz="22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4327" y="4004396"/>
            <a:ext cx="5053013" cy="285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143000"/>
          </a:xfrm>
        </p:spPr>
        <p:txBody>
          <a:bodyPr>
            <a:normAutofit/>
          </a:bodyPr>
          <a:lstStyle/>
          <a:p>
            <a:pPr algn="l"/>
            <a:r>
              <a:rPr lang="nl-NL" sz="3200" b="1" dirty="0" smtClean="0">
                <a:solidFill>
                  <a:schemeClr val="tx2"/>
                </a:solidFill>
              </a:rPr>
              <a:t>Samenstelling van het gasmengsel</a:t>
            </a:r>
            <a:endParaRPr lang="nl-NL" sz="3200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1" y="6355080"/>
            <a:ext cx="476873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TextBox 14"/>
          <p:cNvSpPr txBox="1"/>
          <p:nvPr/>
        </p:nvSpPr>
        <p:spPr>
          <a:xfrm>
            <a:off x="374072" y="1468582"/>
            <a:ext cx="84789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Matrix gas (balance gas): </a:t>
            </a:r>
            <a:r>
              <a:rPr lang="en-US" sz="2200" dirty="0" err="1" smtClean="0"/>
              <a:t>vaak</a:t>
            </a:r>
            <a:r>
              <a:rPr lang="en-US" sz="2200" dirty="0" smtClean="0"/>
              <a:t> </a:t>
            </a:r>
            <a:r>
              <a:rPr lang="en-US" sz="2200" dirty="0" err="1" smtClean="0"/>
              <a:t>stikstof</a:t>
            </a:r>
            <a:r>
              <a:rPr lang="en-US" sz="2200" dirty="0" smtClean="0"/>
              <a:t> of </a:t>
            </a:r>
            <a:r>
              <a:rPr lang="en-US" sz="2200" dirty="0" err="1" smtClean="0"/>
              <a:t>lucht</a:t>
            </a:r>
            <a:endParaRPr lang="en-US" sz="2200" dirty="0" smtClean="0"/>
          </a:p>
          <a:p>
            <a:r>
              <a:rPr lang="en-US" sz="2200" dirty="0" smtClean="0"/>
              <a:t>	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err="1" smtClean="0">
                <a:sym typeface="Wingdings" pitchFamily="2" charset="2"/>
              </a:rPr>
              <a:t>geeft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dit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dezelfde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respons</a:t>
            </a:r>
            <a:r>
              <a:rPr lang="en-US" sz="2200" dirty="0" smtClean="0">
                <a:sym typeface="Wingdings" pitchFamily="2" charset="2"/>
              </a:rPr>
              <a:t> op de analyzer?</a:t>
            </a:r>
          </a:p>
          <a:p>
            <a:endParaRPr lang="en-US" sz="2200" dirty="0" smtClean="0">
              <a:sym typeface="Wingdings" pitchFamily="2" charset="2"/>
            </a:endParaRPr>
          </a:p>
          <a:p>
            <a:r>
              <a:rPr lang="en-US" sz="2200" dirty="0" err="1" smtClean="0">
                <a:sym typeface="Wingdings" pitchFamily="2" charset="2"/>
              </a:rPr>
              <a:t>Andere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komponenten</a:t>
            </a:r>
            <a:r>
              <a:rPr lang="en-US" sz="2200" dirty="0" smtClean="0">
                <a:sym typeface="Wingdings" pitchFamily="2" charset="2"/>
              </a:rPr>
              <a:t>: </a:t>
            </a:r>
          </a:p>
          <a:p>
            <a:r>
              <a:rPr lang="en-US" sz="2200" dirty="0" smtClean="0">
                <a:sym typeface="Wingdings" pitchFamily="2" charset="2"/>
              </a:rPr>
              <a:t>	 </a:t>
            </a:r>
            <a:r>
              <a:rPr lang="en-US" sz="2200" dirty="0" err="1" smtClean="0">
                <a:sym typeface="Wingdings" pitchFamily="2" charset="2"/>
              </a:rPr>
              <a:t>zijn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er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kruisgevoeligheden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bij</a:t>
            </a:r>
            <a:r>
              <a:rPr lang="en-US" sz="2200" dirty="0" smtClean="0">
                <a:sym typeface="Wingdings" pitchFamily="2" charset="2"/>
              </a:rPr>
              <a:t> de meting?</a:t>
            </a:r>
          </a:p>
          <a:p>
            <a:r>
              <a:rPr lang="en-US" sz="2200" dirty="0" smtClean="0"/>
              <a:t> </a:t>
            </a:r>
          </a:p>
          <a:p>
            <a:r>
              <a:rPr lang="en-US" sz="2200" dirty="0" smtClean="0"/>
              <a:t>Let op de </a:t>
            </a:r>
            <a:r>
              <a:rPr lang="en-US" sz="2200" dirty="0" err="1" smtClean="0"/>
              <a:t>eenheden</a:t>
            </a:r>
            <a:r>
              <a:rPr lang="en-US" sz="2200" dirty="0" smtClean="0"/>
              <a:t>:</a:t>
            </a:r>
          </a:p>
          <a:p>
            <a:r>
              <a:rPr lang="en-US" sz="2200" dirty="0" smtClean="0"/>
              <a:t>	</a:t>
            </a:r>
            <a:r>
              <a:rPr lang="en-US" sz="2200" dirty="0" smtClean="0">
                <a:sym typeface="Wingdings" pitchFamily="2" charset="2"/>
              </a:rPr>
              <a:t> mol/mol  = </a:t>
            </a:r>
            <a:r>
              <a:rPr lang="en-US" sz="2200" dirty="0" err="1" smtClean="0">
                <a:sym typeface="Wingdings" pitchFamily="2" charset="2"/>
              </a:rPr>
              <a:t>vol</a:t>
            </a:r>
            <a:r>
              <a:rPr lang="en-US" sz="2200" dirty="0" smtClean="0">
                <a:sym typeface="Wingdings" pitchFamily="2" charset="2"/>
              </a:rPr>
              <a:t>/</a:t>
            </a:r>
            <a:r>
              <a:rPr lang="en-US" sz="2200" dirty="0" err="1" smtClean="0">
                <a:sym typeface="Wingdings" pitchFamily="2" charset="2"/>
              </a:rPr>
              <a:t>vol</a:t>
            </a:r>
            <a:r>
              <a:rPr lang="en-US" sz="2200" dirty="0" smtClean="0">
                <a:sym typeface="Wingdings" pitchFamily="2" charset="2"/>
              </a:rPr>
              <a:t>  ≠ µg/m</a:t>
            </a:r>
            <a:r>
              <a:rPr lang="en-US" sz="2200" baseline="30000" dirty="0" smtClean="0">
                <a:sym typeface="Wingdings" pitchFamily="2" charset="2"/>
              </a:rPr>
              <a:t>3</a:t>
            </a:r>
            <a:endParaRPr lang="en-US" sz="2200" baseline="30000" dirty="0" smtClean="0"/>
          </a:p>
          <a:p>
            <a:endParaRPr lang="en-US" sz="2200" dirty="0" smtClean="0"/>
          </a:p>
          <a:p>
            <a:r>
              <a:rPr lang="en-US" sz="2200" dirty="0" smtClean="0"/>
              <a:t>Let op </a:t>
            </a:r>
            <a:r>
              <a:rPr lang="en-US" sz="2200" dirty="0" err="1" smtClean="0"/>
              <a:t>aanmaaktolerantie</a:t>
            </a:r>
            <a:r>
              <a:rPr lang="en-US" sz="2200" dirty="0" smtClean="0"/>
              <a:t>:</a:t>
            </a:r>
          </a:p>
          <a:p>
            <a:r>
              <a:rPr lang="en-US" sz="2200" dirty="0" smtClean="0">
                <a:sym typeface="Wingdings" pitchFamily="2" charset="2"/>
              </a:rPr>
              <a:t>	 </a:t>
            </a:r>
            <a:r>
              <a:rPr lang="en-US" sz="2200" dirty="0" err="1" smtClean="0">
                <a:sym typeface="Wingdings" pitchFamily="2" charset="2"/>
              </a:rPr>
              <a:t>bijvoorbeeld</a:t>
            </a:r>
            <a:r>
              <a:rPr lang="en-US" sz="2200" dirty="0" smtClean="0">
                <a:sym typeface="Wingdings" pitchFamily="2" charset="2"/>
              </a:rPr>
              <a:t>: </a:t>
            </a:r>
            <a:r>
              <a:rPr lang="en-US" sz="2200" dirty="0" err="1" smtClean="0">
                <a:sym typeface="Wingdings" pitchFamily="2" charset="2"/>
              </a:rPr>
              <a:t>samenstelling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spangas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kan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gedefinieerd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zijn</a:t>
            </a:r>
            <a:r>
              <a:rPr lang="en-US" sz="2200" dirty="0" smtClean="0">
                <a:sym typeface="Wingdings" pitchFamily="2" charset="2"/>
              </a:rPr>
              <a:t>  </a:t>
            </a:r>
            <a:endParaRPr lang="en-US" sz="2200" dirty="0" smtClean="0"/>
          </a:p>
          <a:p>
            <a:r>
              <a:rPr lang="en-US" sz="2200" dirty="0" smtClean="0"/>
              <a:t> </a:t>
            </a:r>
            <a:endParaRPr lang="nl-NL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2715489" y="3477490"/>
            <a:ext cx="31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31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Verschillende</a:t>
            </a:r>
            <a:r>
              <a:rPr lang="en-GB" sz="31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1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klasses</a:t>
            </a:r>
            <a:r>
              <a:rPr lang="en-GB" sz="31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GB" sz="31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kalibratiestandaarden</a:t>
            </a:r>
            <a:r>
              <a:rPr lang="en-GB" sz="31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:</a:t>
            </a:r>
            <a:br>
              <a:rPr lang="en-GB" sz="31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31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GB" sz="31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verschil</a:t>
            </a:r>
            <a:r>
              <a:rPr lang="en-GB" sz="31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GB" sz="31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onzekerheid</a:t>
            </a:r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</a:br>
            <a:endParaRPr lang="en-GB" sz="2800" b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2" y="6355080"/>
            <a:ext cx="393746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1782" y="1690255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41564" y="4516582"/>
            <a:ext cx="9102436" cy="69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8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489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48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89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9pPr>
          </a:lstStyle>
          <a:p>
            <a:pPr lvl="0"/>
            <a:r>
              <a:rPr lang="en-US" sz="2200" dirty="0" smtClean="0"/>
              <a:t>Van </a:t>
            </a:r>
            <a:r>
              <a:rPr lang="en-US" sz="2200" dirty="0" err="1" smtClean="0"/>
              <a:t>beneden</a:t>
            </a:r>
            <a:r>
              <a:rPr lang="en-US" sz="2200" dirty="0" smtClean="0"/>
              <a:t> </a:t>
            </a:r>
            <a:r>
              <a:rPr lang="en-US" sz="2200" dirty="0" err="1" smtClean="0"/>
              <a:t>naar</a:t>
            </a:r>
            <a:r>
              <a:rPr lang="en-US" sz="2200" dirty="0" smtClean="0"/>
              <a:t> </a:t>
            </a:r>
            <a:r>
              <a:rPr lang="en-US" sz="2200" dirty="0" err="1" smtClean="0"/>
              <a:t>boven</a:t>
            </a:r>
            <a:r>
              <a:rPr lang="en-US" sz="2200" dirty="0" smtClean="0"/>
              <a:t>: </a:t>
            </a:r>
            <a:r>
              <a:rPr lang="en-US" sz="2200" dirty="0" err="1" smtClean="0"/>
              <a:t>onzekerheid</a:t>
            </a:r>
            <a:r>
              <a:rPr lang="en-US" sz="2200" dirty="0" smtClean="0"/>
              <a:t> </a:t>
            </a:r>
            <a:r>
              <a:rPr lang="en-US" sz="2200" dirty="0" err="1" smtClean="0"/>
              <a:t>omlaag</a:t>
            </a:r>
            <a:r>
              <a:rPr lang="en-US" sz="2200" dirty="0" smtClean="0"/>
              <a:t> en </a:t>
            </a:r>
            <a:r>
              <a:rPr lang="en-US" sz="2200" dirty="0" err="1" smtClean="0"/>
              <a:t>prijs</a:t>
            </a:r>
            <a:r>
              <a:rPr lang="en-US" sz="2200" dirty="0" smtClean="0"/>
              <a:t> </a:t>
            </a:r>
            <a:r>
              <a:rPr lang="en-US" sz="2200" dirty="0" err="1" smtClean="0"/>
              <a:t>omhoog</a:t>
            </a:r>
            <a:endParaRPr lang="nl-NL" sz="2200" dirty="0" smtClean="0"/>
          </a:p>
        </p:txBody>
      </p:sp>
      <p:sp>
        <p:nvSpPr>
          <p:cNvPr id="27650" name="AutoShape 2" descr="data:image/png;base64,iVBORw0KGgoAAAANSUhEUgAAARMAAAC3CAMAAAAGjUrGAAABnlBMVEX//////wH//wCrADD/5iC3Hgr86ga8Hh8AAADqrwrSfiD9/wD9/////QP+8gS6ER3ESSH31Qn+/f/7/////xsAABKwAAAAAAW1AAD//yUAABb//y///vv//zkAABAcHR8AABvIyADw8h4AAB/09AAoKQBSUgCFhTnc2wBfXwPT1QMAACO5uizj5CkICABubwBLTCHCRADr6SG0L0XLyjnHVwDz09Z/fxKjoTqjpR6PjjGVlS6HhwDU0yOhoAXExBi6NQDW1zmsrzySkQAYFB/RcgB1czm1tgCqqwBtbiC9vjkAACk8OCUXEhSMhx6blCHckZjz4+W9QlPq7DHfnqptcxXrxw9RWCDAwjhAPzispi9zdTYoJw/lub8sKgAoKx1DRAtDQSdjZj2/VmHeowBvaCS0ACXTf39WXRRjZSnaigDMbHBobUBoaA1LTD2yskc7PBXYZx3JaQDAT17WgQDWh5UcGxFOUDTpuhWelj8lLRatHiEuNC98fUM7PAGChCjVnppbYS9DOxq/LToSIBnQQQDFaHxLQRhjaivNzVNicGHiAAAgAElEQVR4nO19i0MT17Z39ira6d0z+pFsCUMSNOMIMc0IzkHCEIYxxJKE4wFpQLg8rHrUitpTrlWx57ZSj/f09v7X31p7T3j6IAiER1erTiY7k5lf1l5r7fXakcghoGRU15OxpB5LNvtODg/pET2qRyPJWLNv5BBREv+bbJvU/wRlI+mRd0++TMaizb6Pw0MxPfLyBTx5GvlTnkhC8RpN6v2nBBfXF3U9QoLlpFMUIYhF21rA4KdRpOiRP5WPHkVGifz0gBkGsK++jURRLzf7nppNqIYjkalrjCMojD2/FUv+KVQIlcn2M8AMhIWfae+PnHg2iZCA/eI2oDRBPjGg9VHyT3mC9PIbEDUOggGDPxVyhGZO/3Xm3B0szBetgTcFlxRys++p6ZR81ArfZQFWi8DiFuMt7SeaT1DrJiN/f8BYPAfg+sA0xARef4vckzyhzJKMRpOR364iDOPahGBIcQtQ0l6bImu22XfXJEINg2oYFY4odS4gm9DcMTgq5MlI9ISukGmCvLtNWhiYO6MFUp4wVMi3H51YpwHOnFvfMG4w6AMQ1RmB8gQ4Mgp78X2z760JhLMmivK1v10Qm7DHAmCuKiBuI0QGZ+zUIoqbEyZnadokk9GzrVwaavFCOnjj2hVt2CIb32AtbUk0cJMnSisTJJHI77gaJnUDrhkEJpi1VM3El4gJe/ATDjhhghaZILb4bwZcYsJBQYFg4MrHoOl0bYrWQs2+zYMkcq5Ntp1mIZ8gCMQcnNPf8pCdaZvEGdbs+zxI0nFavHuNXCIxQZlCspUQMuQJfAGvvyA3rX5yZEpSqmEFSEhQZxM0UGgKsRcvIxQGOzH+lKTe3yYY24yJdKJIRCSvsDbyL50ckRLD1TDfikk2LWVJOJ0M1no2qsdOULz09ydcskYdD5osQZkxwZVEAZpEqJCjJ2LqxMgxv3idSQ2DQgRnDCDhXMEjNo6qmF4ZEppri7h4bvYNHwAlERVUwxw4B6do2UWHuTmz4gP3A8hpRUsM5/qQXRAYQIUcOwmKR0er41tUw+SSti8NQ+GiWYiPFTTLXhmFbNw2prOZfwhOQpbB7Xf6SWAUhGTquUBA6JkvD8PYebOvIwFaFrpHIRMH8T8+80msGGTlfvPyJAiUpD7ZbkhrDUEJMTmXgDhiMk+YQHBuxsWJRXIWcWvvb/YN7y9FUbciKF+0kpZBLjC2Y6KBIezxTsG4HMGh9Syun4/x/Ekm9Wg08vQJ6he16INqXqzeMPs61+cOc+dB/GKDNGbJgnvyd/04L3xonasvXhc8NEEMcBZ6xnqCuaE+f2iuODHhiIfLqen50YCtG3Ti6lTkGHuX9GgyNnn2NBjqifEfIAMfQqIZJfCEEFBfCqHYkQq52Xe+f0Q/97cP6pDQE0sfgUwpoCWxeo3/KgeknF4oUl7/5RgzCv7cU8/X2KLOHZxtPbWZOHxzKxKLRY9nshvOnPaWM43T6fb+pAyQHUdKvrv+5dnG6ctT7Yux4xry+f3FZj9SqFm2n9pKT55GYsfTO0tqmBbCUozYhm1LO4VD1oaPiBQ0abm4uhg5dkZ+lIzR9pa6kuVMFL+eK3oTQK76wFWOaUMp6NAzSzbdmnfldDulRB4vouf56SvG1ucO3M8AqwYg/SeM/uIytCEZo26vGKHbCdjrb49d/hKthq8xox68wH8IEyh4tuXblguOkXXA7UMA+oo4r1x/bNaBWco1CF1x7NqtZj/DXlOUsioYlxFyOXk4YeIuOzdLI+VLff45v+9epW+wAL8kvAm7qzs3tyCMwGYhJmjnmW3HbIWMsuCL2+RRVDKCTFm4PzCWs6E7DTA0a14AGP4RanchECM9MDwCUPWZX+cRAhFaH1HY/dgIFTTNX36jvEj1SIUBKxkSGb+mGcvPml8zhkA4dyHn9ylMMku2u0Ebo+A9RimR5CGILJ7ibGPwAjG5nyGO6UZMhvrMi0CY1LqcHij20CETb8piTZhQ+hJn1xePTVg9FklG21o4XzfXKGvNulGxDcPuLRl215x7ISPyq7zvlfNqxFt28JBDzts4dSgfv4XKnpr9NHtElNwIbKMJi5j4TtFFZJyi7TrFouNbRcfyHde2wLWKRcuAjLWRr+h/+OrYKORYZOoqrfo3TB5Q5qw0RIwtq2T1jinS604FJjUWvvd8Sj/yGRiyGjQ52XYGYMNEkKhIo4zVlS2TPgPlhZVG7Hje3ro2wiFn2vp1XF4faeUTRaNej7x7vSU2/F4CFfsL+YIC6nwLjghS66MYitkjPYH0WCwaefmC8R2AslHcED7GRqmsQMMTT36PHPF4qR7V9f42xrfOgrXYOWw4pVY94RuSWYyNIyRYnLUvHvU65GQkerYFNrEJ1NmCAjxcLvy4TGGzSr5cBMpMLs6yq6ZknnXYiHXgdFsyeaTrKFWp3+aJQ95o+XS+zGFbcwxw0VUEIzxGnOyOBHkSNggZuSygosEYXvjIug6SscWrgiyLzXxiSB/AD1INK1UstXJPce2QFDJisk1dIYji2hSuepJHFhMd1TBja6EJxSeISKavnB25MibKY55wh5zBCQFukOsqivJIGTIF/6HI9gUdCbcvCLbqcANsVMixo1vNov+Fsio2PxW+NJeYW07dgew8PEvbWl+iO7BKuMIpzpXFG8vRLCvng9WRGhWWB8ZmVAwOt79AiXIUlY8ew7tWNQZb5AmeGX/s89olxix/Kc0upWCgMpGmucOc7B0npYFYxsnVkfD+1xfb0t4MWaMQPZJzhyru28U2NpGoCOdOrnYJfI/WxZdqMFDulpjkArhLmCTiaKN0JJh7t7BNnhCo1/uPpN2G851qDIytkNBMSJQg8zC1IP4IxNsAiE/K/pIQXX2XauISYQLTOWGfSxWY/a/tkQ6UTlSj0OwH3A3FIk8fyJSKrcFQBmY+yFkwNOC+zeUKxZURe37VKj/zJoLgrT+RG1sJGC+M+tNOIcjVtsdS0eQHWaNw5CgZWWxv3T+6PnW0GCVKrjVcDV/9f/tHD9onddXs4GhQTKb6ohreT7r9jmbPkcEkSZDcei5t9P0hsvhfvIwcobwUNKjCItltOmOPiHAR7f1HaO7okZhaDUtMjHXXyJ4dyvTa02eTR8drEKMaA1mntG0Ft1uiFfKGlaQqhnrwd1wfx+T3HXqiGgOxXonzvkdsGBO20RFXdzxdnUL9Fj0SdfxUYwDSg/ihZzeY0ZCwAZl/sX41Q7on2RlSyLGjEfP59iuQyuFjT9ngxIKNziVVIIerw9vvyOd2FDC5dQ18FyxQlX1rDwUqeqE8r5aopzsy9cbaODWQ1f9Rr8HlsjxbvU0XdknVU0rkoW/UhSZspL/tzP8OzM3/TEsTWQ+6lvdqhKlInHlaDWRKrPQ0rtUBSsGMHKS6KxEnqA/x4Tgzwkpb6aN175QYjRWn+g9/5nkyFn3UWhpi4AxSsE96T2RjBpC4qDQkBjXEhMqawhgODQMV+CI3dU4yEYUEZcGKYYCt0dqPq1gisUxPSY6F1rOHfuqgCfv7E5a/KwAo6cix8bYth3jecfE5hS0sCnk6hAlzXJTCLnNB+V/lxHEtG/z/xI+7Dr42bUFjuGPF8T053sIzYFk9JTnWIIV8yClJpX4soy3jE3E7P7BchNxA94wQ0wPVqvC1H3s0H6zHA6tayro70FvgJa1ypbrQp7IIgHmDhbdi9Jcxsbra/Uaktcp0fTyzegd6PTbeORAXXvfAckmORdwoJfJQU2yyrQXv07mnDQmYtyB93poGsSoKORBdw4mOMTaUZz8E4Gip9Aykr0BWE6bocCErCJPEOcYG2MhNwb62IZ5h8TLMd8OSD04cghk29j+irzMhnGUQl0tyrKCAz2Szn/qDRBF/WepHQoPl4g+h8//6+orlATJTOrIMxpZT5/qg1CMu2ihPUmAHw1dYNo7zarUKvhKx+Ys5AYSJCLIaYkJVPQLnGc0dKxhQdXIT3UDyhMaScLn9l8hhdTAlKRBFnRsNNoYwFLVUp4XglFcRJLsjjZjcTXUSJtQOBzHJ/CHShAlK0ppGCSckTkTuSpUw4TM1CDGZtyQmkJ0Ws6omDFmHoTyhsTIh7PnLyGHt/iezKmzSGz0IRk0TfzwWrOCgQCg7yAkw5yUUn7yaoLmzNAjlV7LazWBLVWXLmB6YfyVMZi+aTHMRFqqIe+WBq1E95ch5WRNWjpvsh5IcK0OJJhUNHsrQBpkJj1opRYKNTw+XewOwXsU7MzARj4+D+Wa8Mg3BhUH78rLrx1cGNC/QnlU6x0odZWSUoCI7oUDir55XYJlzo672j6CzO+goWW/vub624sXLuY5RryM3eIEk04XuxzM1OZaKcqGlLXpY+STy8gkVwXLSl1kTf3mRMRkXrivw74wjeCKREImECZYrLCFcVLQikTIN0qqg7BPLzQjOXBuHMMs01Xgmx9NZHJ9IGExkbMsUcqwshGIPnh66jm4yoo2r4fYwNyI02jc42z/sQ8ThlbFApSl9vLjpA1ej8lJKiaS8jsM0gXQ9mdRRDTfuAyBjv+RJW7XRz268CLVtjh6qVDfKMYtGfvoKGnY2klFrUPOGz/A/ya53VDQYOUzx0mhSj8Z+u8a2Z6B9ktT6xfioB+rThMg+v6UfqhUyOXYm285szqnY4dMw2ZqAN+5623QRxkRbP7UkOjSokAH77japjp0JyX2h1kfErvph4RW8jaf/fv1Vc+n1v59SGCV6SOSsrve3/0fz6foi6eNDImipxqCJs6ZOUiEfBj6RM5iSG8ll2ER5gmIWFTLtbdR0PqEMxMjUNQGfY3TtCaGhI55PHYZSMGo+SKV+Hw1cHBAmsm3zIWg7i8aaTmq4cctkz4nMWVTIzY+U6pGw1A9t2LD0ZEMFCgsDN58/rbYnD7MNXxNiwlSNQjPhkJ41aqDMZEzCkO1fVcFBiAwPO302LGu2p0+zrYyokvhhfYCsmxLX+2kp2CxvCq3NUeucbVl/DlnKyFSzU6bKk8J2nw2RsV06veeUzIDcBCQpPlTIyWbqHtqo7e9PIGyMa4TzBKAe2qUD2YqtIVAMYxsAeF2xldeAbfMwyMA9dYlsWhwsieI1sng1bKBMq30rV6kMe0Uua6rlOVaeuOFBgwlLVNG0GQBg6YvZrYMKXye2VdTRavLab000ZXXaTuh0XeXQrDHv3LMz/7xkqWYMKFQyK5DtZHWINkjKUPLWnWYqPh6esmTlRvhavceFlmWsPkYF0/vOJerXWCOKPZ9pasltkpIbjY3FWl0rAopaAUJxC94oMBEqJGlscgmX+kllUQqrF3MZ6ggPe8JYqcokUDkb1NROglOHQGFSzzLYQLJGgTaQawYuOjVQhk3sC129DDGZAwPMctkE69dnNUseMu5bAT6WX6mB4VtW2aVIciUQBhdB2ZLFXRzfdRwY0Wo2OPgWtwPTLwvq41axiE/8is/wpMDxLCjPdiTwDd+BLRqJw4vf0bpuUmOd/lPmlgndtZKwuqrIGdZ4ZvyOObdyb9C3V/FQZLXx7gkY9wPNyWjDhflODs5SJt/FzPGMp7lShuQ8d7zbmY8P+kGXW+1hBW1s8OYqxc3cCeSTQt79rsIqmrcUiGo5u9SR8Kuu17VVHDHaaZD8XE1ABNVw6xYhB13n78dH6FxeANPKFLGCPJeHV8oAwRjAsxk6TJwrigULrKoYRu55MySV04oPYpaiyJD3oK/TLGopFEdg3cCv0bKwgLDcB1uzAXIFgNlziaEBPNzGJxxazjYrMEjbCW2xrrrui64O5GxzYSifz+cIE3MBj/JjcIW6eszg4RDDw0RHn90ptfjDHjw3J8VqEJ92AdIasn/CWzqXkJjEIXcf5yLJE7dw7xmFSRncS0t54mhvs++xZTh8hQr5oFEhDx+1jNr0E6H861phVsdjwRIdQpbGIiZ4KCXqlTR19ZDyNMQkbhGgK66EVTpl3WktIEzAX7L6OhUmGgzeR1ZAPvFWBR5acbyclmaECVgFrbTNwqXrUdHgwWrkpIwNn2abkxFRf3bdx+dBGct+GGdgy7nDfkA+x0PEBHLLCJUHChPRgWN8p/RYgKjQ55mPP/4dhnPH1Ir0yCGfpM/hp+JZF1/9/BYsDbFequLQjkSWgasltgkUFrZtPlBMKGJNpX6b8ng5iNqVCzUBnualXK3313/ZiZV7KYaH88t2SvOQX252/HrPT2geq3WOiLL29lme2Ve++/WeQ3Fm8Y8gMTuOnFF271SDwc7cj1qN5TRL3F1OVzRUPRO5hzcDX3NQPGvjQXdnbchL1S6z90RQgBTywQpZXdYYGBs9BASQlc5m0zYT2XQW3IJnsWw2G9jI4J4FaXwHwBxezeDbaZsGgr9KfV/suQJNH/x8X2W0LLjwAlZbDUQhS5/BP0x4g/ZcBoc7VsGiE4y53RW/Yvvlbk+8Nw2XsxcvD9ia1fvbbNXVc/sK1ghlCyiFoFqLSdiM+qGSIHJpJOOAdcNMGXHKZFN1+iomRmeoYCz8OHlKoG4Cv991g2bPqYNrSkXhctpOSN301jVY+A/A1qUIW/erwHqnAtiAEVt7i28cs36d9TYHvP4hGVN6DyS0+pJFgwfEK+Tx/P3Jx7OkP/Jeg7TLS5FVjCvkA9qXhbrwL16HXcRBD5CoUMaAq78d0KonGomp1XDjAfODJPrNTh+UQo7J1fBhcEp/lKSH+PW7fRcoFKJGSG5ta6B8SIkUckTf315DFHckP1LL6SND7f2x5L5uO6/rsWgk+ei/vjwqdPbLL9snqQnG/mESJQGLavgo0YPf93fnXzTXYlRjwLf2IDikJKMoVxf3OdojOzfuX93wHpP04FIGhq7vX7+UZOTbr1S3rCNElBJJaSn7A4rMqti4Yd0RIABB+yjo+4ZJv9xOaHvs9gO3s6cLn+0X3xlxMNr79689fvLdbVnU+JE72lQpytaSiNcbXvKtvfk++aRbfdAfOvch4kymRO69QKHQcOT7F2Ew60MPJWtBGV/vPsbDZb8Rdqoj//G2yOfGzxvbcrHlNbd8QFah7hASuuYTCvjsvfZBnBdPiU+lTYQ6yVCBPRkSDbv8h1WQ0vXxsdXjVi/VeuRv01nYMSZ0GxTw2fsVMuqy5NkWzj+R8Iw3mnFdV2TcjMUNPKw/A/7YuYe0YzM41Q+6XiiHZXvOPg9mtn6nPVD4cOH/VkxoubovGxshm/z0gH3SMjE4L3a8sUQu/tjiIrhUqxcX4AdHblBTS7DWW/NtDqnLmmLle2RrDjn6qK/VQ+z1jxmjz+o17Z8mmrDUJXIvKczWnromGfsTPw8yynQX4+LyZcHAD8AIt83E+x87b0qFpYooQaYVqdJqXt+YiLEJWAcIpG8RWCauwud8zVVJ+6HVS/g/TTI16PktquLcK+1DOVqq8c2nU9OonjzQLIBcHP8q2CAsi6q8bGYRJoYpGB4zIahwywDhCiV/yelv4TteXhjMpmYG+MK2iTFty9UQMzzJDWHjaY6fpbiRbZn2TiaQhJadae/Hp9groZLE1TDtY7CzbCMUaJ0eYqLlwFwFUR2enrGNiY4fv/Znb5j2f87Zhb9B0DHW/deqAHfcKZWGbJpx4I17N4sjF24+s4KHw+ez9tKz3D8uOHihVW9VAzGRH7pp29O9AxcttuoVVuYhWB2+X9mhmUJfgApZ37vk2SjqYVTDO7LoKbqx+h1isTQD6TRUy8Dyj0VRq9HcSeSyDNIapDSPibgLN7OQOGfJfkAJTYDfJ4aGBOvMQnc3DN60RU8enMcCgjgFRMUvOagsCM4KOcZmRmGhBlZlp5YbVSnSxkZ7hAhp9lj/KZPvKFOaGnA4muN6OINWTRuxMJy4VdRSiMl3c9RIOH0FMSkyiGegI42HVG1tGOLuTIYJNjQE4Irg3jxlEFAtcn4E5YkG3BVjHSNQ6QLD7EC5gvKke8EXYserUa4U8l6xSVIlN/IdaD+QosG843mupVUKiE4N573mhpi87UaZSZjEi8C0DHgPwZ8BZcmZQ51VA4byAH7VR3ExeB9YqUfcHAGOmLDyau0eYYJyJ44XwQGicuFfbgOLB04bG8Xkvrifj4xO+xjscPGitMLc3waBPcQ5ILQAwJKJJBznTkrLCTV3EBPkEzc3m2Wy44cUqb0eIJ9YWorYQGHCplcZuHEIfhEED2Fin/OBMLFA5Ks7xUTpbdpHQfZt3gNOmbrayGIOUYjjbee+xp9m4jxjngd9kk8umu65LEPpIDFBPvnbyOzYLJe8lXqMBowH4z04zxz37ajVvYKY/MB8RHVYg9xF278x4lbeoNaZXrDs3lGomiwz3dAi0+DXpqSl9fnKJ0alfg18Nd5mNypTy0PRKbzeXz2wvVIOrIlSYJUmil6pL1eaM3MlT+SGkJZtaoeTuFx9NodG7j9zUOjM+cu50pCPSsmH4J8z/uO0eLzge5f9Uom6quQvlApDVn762bjdwG2RSDnTThtn74VCphqDhr5cFj5yITOGhJDtpKCe3hi6BWWbmDE68CxD9qMSJmUwUrtYU+ZKhkmgeAF8xfEyQsiNv3CwidLYEMxsMGkdjZ3b75Kf2+8hGotGqcagMUxUNkCYDA1hSqPB1Daahsqdp6zr3Cuvb3YiJwHk6lOyi/tauqjs0BDupCFT+vlaK2eQFjs0FIskkF98H/nM0EaSWka1b9vHYAffHub61m+FbZbQoJID/ImeCYfJBU5op28bWT+55pRZX/d82qp+H11f/FwDH9VwW+vOrLWGyag3FjtQ725L22c2/qMaA0pubJhRdkThQudgvbuUEvlZc0dHNQyyxdo+3Ha9EeyBRkbwK0kh75pJ8L/JttNcNU3b+4iUlDRK7BwcISxnqCnV7kQKNauI/OX2EUkh2DkxaH2Hj7ab5WCSkgi+bzt1HKn9+92JFD1JFfctx5LOtPfvKssaMYk+agW+rWf/ESdqGwkt7Y0a+FHqhICfefpgH+N4zSLy8BqUEhnVG2p7rssqw8V/N/v+94VUyva1xUiskVJKXQac5XZCx5RoY6NJkg6NTB6V3NjsW98noupSuP0FZfruePLI+sJbzxvsywAbGqex+mJtrasyrJU2hh2UWf10fdSa9cbqxtzaJdlarjnUC0nZhss0nL8gA0rfvGykz51aDTfY+Al4OUgHGWYEQZAFQ236zlXYnBvgzrty6a8aSsl4pXQQSDcBDztNyY4DXBYJy5eyLsHvFaqDsxHGzmX6S3iZMMzYaLauBLq9v5FGQ5Tc2Nrgug946g/NMbmRmA5M+iUkIKqm3EBMCj1hB3d6UvIchT4TOcCWbhWuXChGiEp4DeGqvgfUdYYAk53LFK6MqV7XeMGG19bAqW2zHtmhma+jGn4CxsebsW/7DgMKmmwfN2wb9fwKGQAlfz8HKweq8wUCZHariUOPL9MMxkEuBQ3V3oCp7WoVmtK1BLKptapnoXIy1S6Cq27X5Fsa/1hSy/uJUxX/zjGhUj+JfyPfw+FnTdbtlGwGbjrlGiD8rMmFZbkWGAFnIput2ThADD1LMUikHRxdw4EwdiclpOdN+I7Ar7XSlmUnUoInUiYzHcZqtpU1AQ+FmxHMydDscdIJwDdMfEOsrqYaXrnj9zTQtln1n2ON8Qn+cIgJAVmyWJBPT3eDPZ6u9kKgDb7NS2fhaiXdkcHLjv3yyzM7OxG88lh5PL004K9ceebT72+Np+9OM1auplc1K/P1IGS0YaP6dSLQKqM3F0xRvTE72uF5o/EKsImyF7d8rdy9sgAj390ctRrEhDrNyxXyDqI9NMdoHwNjQx/+nWNC/I2Y9GZAjMGqBQktSHSMKZ8s+6sJToa8DhSxug9Q1BI3XRoYvJHZB2xeQE1z3AW84bgFbweBGunOnjdBC0Asl2D2ggnlVwaM9IogB7BSBa2MX+FQWKhhw4GiuK/f6bITxcdZhGIfpIYbr0ThMKjJA8SkEvdMBq9W8/muMjUXViklDxdQ+pLWQEzc8/n8dJdb0XAgK99RX3Yhjx9Ie91UOmvB/UFgiMkYYZJhMNAr6DC4w6gR8fhSPn85T82ZKVg0NNQoIkxOHlLIn5QnVHcx2X7mYzlnHySY0yQ0HsqMbK+WZVqKbAmJiXxf5C4s2xSw6B6lhhfSrPDv4c9cvqNu8aJJHxjtxvHIJ/d/XsMkjpiMzEhMygqTnqL8+DomDd+vNBMMmYHxKYqp1XDDhLzg44+L99ktqI1/bhl6PdQNkk+UEsazD+dCTOxz+Crr4F9zd6G8rDZMOE+RVH/4Hl5NzZ01PsFxhRIoPgHCZO6hAJaDNUwat7m5LMtqOftpw00nNcx201oM9UrXYythTQTAVnyzWEWMqj/P2KnOESarO427VqIU0GJj8F5aTGiDgz3mimP2raIY9l36xpzW/fNDYWkFF+Fl3r1MsDwkRi6kQJtIuHcs9uOFFPOumGLgRsI+1zuwFJhawFLaLBu6nLYbFyiyT/RH91HQKWio1PBuiEwIUem+X3KQ873SfY9yt+bzLgTlMk0YBKVUGKXeHsywHqYRgLclU3ilZzjQXPWUcRIs5S0A548hC/nEHq9aXuCWy2nQcvMFFyw8xD8+/UEdtZQWdG364z70GxeyZMwaTKBC/nAQTJcpWnI7od2Q6m4Ecp6ofDVlucn0EpU4SzcRmoLyTaXcVA6yNHnlB2S3bs2SqW/qD8Qpf9II00hl/ax8l4d9cwzecKSyftOcqvj1D+7Nois1vNvLS0jCLWLCFGFlmIYLk/AeVPhzrY+U3K+Jy31kJC9z+Tlua064/zV9RjUOUosnlS0aJmCC2ruGsd1EBOXn8WZk2+YP8QnCNXXt0/meHyCujG+15Y5c6oRWn8SB1R9X7vutcomNsMJDLe5ksCdMORblSkWsh9rwla227jFUDrBaLIbXrr/eFSbEKc9pY6P3Y5Ks+5F2G4Qywtg5r9fkh2zAjPX+amtnDUNt0hVOLCbbitIKWi6Vw/T0dBMAAAC8SURBVMxY+bbK0FerZq5WihDyGKtH1HcdN6NfUtDG2ZH3bbpBbZkoq+IzdneUfynvRP0oXNTJuaMqOng9h0D9s3Yg3wifmbMNf9XHh5Cu/1//VP2rd3XPRK2PkrTv/HsaYST1718wtp4ivyFqedwPHzxF3aNvt2ilGj5SBVx7RVwWDUbf12wo2n4YGig3h063J98bBPvtv784ufTfv+kRfZs8aXp73uZS8r3tvWOx6GHahOOAKRaN1VPP/z9Keqdo90g+k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7652" name="Picture 4" descr="http://www.npl.co.uk/image.php?id=various-accuracies-temp-triangle.jpg&amp;width=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6940" y="1191490"/>
            <a:ext cx="4262151" cy="3158837"/>
          </a:xfrm>
          <a:prstGeom prst="rect">
            <a:avLst/>
          </a:prstGeom>
          <a:noFill/>
        </p:spPr>
      </p:pic>
      <p:pic>
        <p:nvPicPr>
          <p:cNvPr id="27654" name="Picture 6" descr="https://encrypted-tbn3.gstatic.com/images?q=tbn:ANd9GcQu2gKqFHlKCEBl2zF5PQ2O0WFYr7e-61zeUnnXkGwRcKog4Q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358" y="1219199"/>
            <a:ext cx="3209060" cy="3080697"/>
          </a:xfrm>
          <a:prstGeom prst="rect">
            <a:avLst/>
          </a:prstGeom>
          <a:noFill/>
        </p:spPr>
      </p:pic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0" y="4959928"/>
            <a:ext cx="8936182" cy="94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8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489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48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89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9pPr>
          </a:lstStyle>
          <a:p>
            <a:pPr lvl="0"/>
            <a:r>
              <a:rPr lang="en-US" sz="2000" dirty="0" smtClean="0"/>
              <a:t>I</a:t>
            </a:r>
            <a:r>
              <a:rPr lang="en-US" sz="2200" dirty="0" smtClean="0"/>
              <a:t>nstrument, </a:t>
            </a:r>
            <a:r>
              <a:rPr lang="en-US" sz="2200" dirty="0" err="1" smtClean="0"/>
              <a:t>monstername</a:t>
            </a:r>
            <a:r>
              <a:rPr lang="en-US" sz="2200" dirty="0" smtClean="0"/>
              <a:t>, kalibratie, etc. </a:t>
            </a:r>
            <a:r>
              <a:rPr lang="en-US" sz="2200" dirty="0" err="1" smtClean="0"/>
              <a:t>moeten</a:t>
            </a:r>
            <a:r>
              <a:rPr lang="en-US" sz="2200" dirty="0" smtClean="0"/>
              <a:t> </a:t>
            </a:r>
            <a:r>
              <a:rPr lang="en-US" sz="2200" dirty="0" err="1" smtClean="0"/>
              <a:t>passen</a:t>
            </a:r>
            <a:r>
              <a:rPr lang="en-US" sz="2200" dirty="0" smtClean="0"/>
              <a:t> </a:t>
            </a:r>
            <a:r>
              <a:rPr lang="en-US" sz="2200" dirty="0" err="1" smtClean="0"/>
              <a:t>bij</a:t>
            </a:r>
            <a:r>
              <a:rPr lang="en-US" sz="2200" dirty="0" smtClean="0"/>
              <a:t> de </a:t>
            </a:r>
            <a:r>
              <a:rPr lang="en-US" sz="2200" dirty="0" err="1" smtClean="0"/>
              <a:t>gestelde</a:t>
            </a:r>
            <a:r>
              <a:rPr lang="en-US" sz="2200" dirty="0" smtClean="0"/>
              <a:t> </a:t>
            </a:r>
            <a:r>
              <a:rPr lang="en-US" sz="2200" dirty="0" err="1" smtClean="0"/>
              <a:t>eisen</a:t>
            </a:r>
            <a:endParaRPr lang="en-US" sz="2200" dirty="0" smtClean="0"/>
          </a:p>
          <a:p>
            <a:pPr lvl="0"/>
            <a:r>
              <a:rPr lang="en-US" sz="2200" b="1" dirty="0" err="1" smtClean="0"/>
              <a:t>Goed</a:t>
            </a:r>
            <a:r>
              <a:rPr lang="en-US" sz="2200" b="1" dirty="0" smtClean="0"/>
              <a:t> is </a:t>
            </a:r>
            <a:r>
              <a:rPr lang="en-US" sz="2200" b="1" dirty="0" err="1" smtClean="0"/>
              <a:t>goed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genoeg</a:t>
            </a:r>
            <a:r>
              <a:rPr lang="en-US" sz="2200" b="1" dirty="0" smtClean="0"/>
              <a:t> ! (</a:t>
            </a:r>
            <a:r>
              <a:rPr lang="en-US" sz="2200" b="1" dirty="0" err="1" smtClean="0"/>
              <a:t>maar</a:t>
            </a:r>
            <a:r>
              <a:rPr lang="en-US" sz="2200" b="1" dirty="0" smtClean="0"/>
              <a:t> minder is </a:t>
            </a:r>
            <a:r>
              <a:rPr lang="en-US" sz="2200" b="1" dirty="0" err="1" smtClean="0"/>
              <a:t>onacceptabel</a:t>
            </a:r>
            <a:r>
              <a:rPr lang="en-US" sz="2200" b="1" dirty="0" smtClean="0"/>
              <a:t> !)</a:t>
            </a:r>
            <a:endParaRPr lang="nl-NL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VSL: het </a:t>
            </a:r>
            <a:r>
              <a:rPr lang="en-US" b="1" dirty="0" err="1" smtClean="0">
                <a:solidFill>
                  <a:schemeClr val="tx2"/>
                </a:solidFill>
              </a:rPr>
              <a:t>Nationale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Metrologie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Instituut</a:t>
            </a:r>
            <a:r>
              <a:rPr lang="en-US" b="1" dirty="0" smtClean="0">
                <a:solidFill>
                  <a:schemeClr val="tx2"/>
                </a:solidFill>
              </a:rPr>
              <a:t> (NMI) van Nederland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2" y="6355080"/>
            <a:ext cx="338328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3344" y="4378036"/>
            <a:ext cx="468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Metrology</a:t>
            </a:r>
            <a:r>
              <a:rPr lang="nl-NL" dirty="0" smtClean="0"/>
              <a:t> in </a:t>
            </a:r>
            <a:r>
              <a:rPr lang="nl-NL" dirty="0" err="1" smtClean="0"/>
              <a:t>Daily</a:t>
            </a:r>
            <a:r>
              <a:rPr lang="nl-NL" dirty="0" smtClean="0"/>
              <a:t> Life: http://www.youtube.com/watch?v=LifslM6OZfc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121" y="1537855"/>
            <a:ext cx="4487370" cy="281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88472" y="6095999"/>
            <a:ext cx="505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Happy World </a:t>
            </a:r>
            <a:r>
              <a:rPr lang="nl-NL" dirty="0" err="1" smtClean="0"/>
              <a:t>Metrology</a:t>
            </a:r>
            <a:r>
              <a:rPr lang="nl-NL" dirty="0" smtClean="0"/>
              <a:t> </a:t>
            </a:r>
            <a:r>
              <a:rPr lang="nl-NL" dirty="0" err="1" smtClean="0"/>
              <a:t>Day</a:t>
            </a:r>
            <a:r>
              <a:rPr lang="nl-NL" dirty="0" smtClean="0"/>
              <a:t> – Rachel </a:t>
            </a:r>
            <a:r>
              <a:rPr lang="nl-NL" dirty="0" err="1" smtClean="0"/>
              <a:t>Maddow</a:t>
            </a:r>
            <a:endParaRPr lang="nl-NL" dirty="0" smtClean="0"/>
          </a:p>
          <a:p>
            <a:r>
              <a:rPr lang="nl-NL" dirty="0" smtClean="0"/>
              <a:t>http://www.youtube.com/watch?v=4ywTk_XDL3w 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2941"/>
            <a:ext cx="4276575" cy="254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4182" y="1593272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Wat is </a:t>
            </a:r>
            <a:r>
              <a:rPr lang="nl-NL" sz="3200" dirty="0" err="1" smtClean="0"/>
              <a:t>metrologie</a:t>
            </a:r>
            <a:r>
              <a:rPr lang="nl-NL" sz="3200" dirty="0" smtClean="0"/>
              <a:t>?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130" y="0"/>
            <a:ext cx="7433814" cy="11462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chemeClr val="tx2"/>
                </a:solidFill>
              </a:rPr>
              <a:t>Stabiliteit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NO in N</a:t>
            </a:r>
            <a:r>
              <a:rPr lang="en-US" baseline="-25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mengsels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30184" y="6355080"/>
            <a:ext cx="356616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527" y="1481070"/>
            <a:ext cx="8672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</a:t>
            </a:r>
            <a:r>
              <a:rPr lang="en-US" sz="2000" dirty="0" err="1" smtClean="0"/>
              <a:t>reageert</a:t>
            </a:r>
            <a:r>
              <a:rPr lang="en-US" sz="2000" dirty="0" smtClean="0"/>
              <a:t> met </a:t>
            </a:r>
            <a:r>
              <a:rPr lang="en-US" sz="2000" dirty="0" err="1" smtClean="0"/>
              <a:t>sporen</a:t>
            </a:r>
            <a:r>
              <a:rPr lang="en-US" sz="2000" dirty="0" smtClean="0"/>
              <a:t>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or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en </a:t>
            </a:r>
            <a:r>
              <a:rPr lang="en-US" sz="2000" dirty="0" err="1" smtClean="0"/>
              <a:t>kan</a:t>
            </a:r>
            <a:r>
              <a:rPr lang="en-US" sz="2000" dirty="0" smtClean="0"/>
              <a:t> </a:t>
            </a:r>
            <a:r>
              <a:rPr lang="en-US" sz="2000" dirty="0" err="1" smtClean="0"/>
              <a:t>adsorberen</a:t>
            </a:r>
            <a:r>
              <a:rPr lang="en-US" sz="2000" dirty="0" smtClean="0"/>
              <a:t> </a:t>
            </a:r>
            <a:r>
              <a:rPr lang="en-US" sz="2000" dirty="0" err="1" smtClean="0"/>
              <a:t>aan</a:t>
            </a:r>
            <a:r>
              <a:rPr lang="en-US" sz="2000" dirty="0" smtClean="0"/>
              <a:t> het cylinder </a:t>
            </a:r>
            <a:r>
              <a:rPr lang="en-US" sz="2000" dirty="0" err="1" smtClean="0"/>
              <a:t>materiaal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mengsel</a:t>
            </a:r>
            <a:r>
              <a:rPr lang="en-US" sz="2000" dirty="0" smtClean="0"/>
              <a:t> van 600 </a:t>
            </a:r>
            <a:r>
              <a:rPr lang="en-US" sz="2000" dirty="0" smtClean="0">
                <a:sym typeface="Symbol"/>
              </a:rPr>
              <a:t> 10</a:t>
            </a:r>
            <a:r>
              <a:rPr lang="en-US" sz="2000" baseline="30000" dirty="0" smtClean="0">
                <a:sym typeface="Symbol"/>
              </a:rPr>
              <a:t>-6</a:t>
            </a:r>
            <a:r>
              <a:rPr lang="en-US" sz="2000" dirty="0" smtClean="0">
                <a:sym typeface="Symbol"/>
              </a:rPr>
              <a:t> mol/mol NO in N</a:t>
            </a:r>
            <a:r>
              <a:rPr lang="en-US" sz="2000" baseline="-25000" dirty="0" smtClean="0">
                <a:sym typeface="Symbol"/>
              </a:rPr>
              <a:t>2</a:t>
            </a:r>
            <a:r>
              <a:rPr lang="en-US" sz="2000" dirty="0" smtClean="0">
                <a:sym typeface="Symbol"/>
              </a:rPr>
              <a:t> is </a:t>
            </a:r>
            <a:r>
              <a:rPr lang="en-US" sz="2000" dirty="0" err="1" smtClean="0">
                <a:sym typeface="Symbol"/>
              </a:rPr>
              <a:t>gedurende</a:t>
            </a:r>
            <a:r>
              <a:rPr lang="en-US" sz="2000" dirty="0" smtClean="0">
                <a:sym typeface="Symbol"/>
              </a:rPr>
              <a:t> 11 </a:t>
            </a:r>
            <a:r>
              <a:rPr lang="en-US" sz="2000" dirty="0" err="1" smtClean="0">
                <a:sym typeface="Symbol"/>
              </a:rPr>
              <a:t>jaar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gemeten</a:t>
            </a:r>
            <a:r>
              <a:rPr lang="en-US" sz="2000" dirty="0" smtClean="0">
                <a:sym typeface="Symbol"/>
              </a:rPr>
              <a:t>, </a:t>
            </a:r>
            <a:r>
              <a:rPr lang="en-US" sz="2000" dirty="0" err="1" smtClean="0">
                <a:sym typeface="Symbol"/>
              </a:rPr>
              <a:t>jaarlijks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tegen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een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nieuwe</a:t>
            </a:r>
            <a:r>
              <a:rPr lang="en-US" sz="2000" dirty="0" smtClean="0">
                <a:sym typeface="Symbol"/>
              </a:rPr>
              <a:t> set </a:t>
            </a:r>
            <a:r>
              <a:rPr lang="en-US" sz="2000" dirty="0" err="1" smtClean="0">
                <a:sym typeface="Symbol"/>
              </a:rPr>
              <a:t>standaarden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uit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verschillende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moedermengsels</a:t>
            </a:r>
            <a:endParaRPr lang="nl-NL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623456" y="2826326"/>
            <a:ext cx="7940996" cy="2770909"/>
            <a:chOff x="953036" y="2798432"/>
            <a:chExt cx="7611415" cy="2678790"/>
          </a:xfrm>
        </p:grpSpPr>
        <p:graphicFrame>
          <p:nvGraphicFramePr>
            <p:cNvPr id="5" name="Chart 4"/>
            <p:cNvGraphicFramePr/>
            <p:nvPr/>
          </p:nvGraphicFramePr>
          <p:xfrm>
            <a:off x="953036" y="2798432"/>
            <a:ext cx="7611415" cy="23016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197864" y="5107890"/>
              <a:ext cx="7269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Resultaat</a:t>
              </a:r>
              <a:r>
                <a:rPr lang="en-US" dirty="0" smtClean="0"/>
                <a:t> van 11 </a:t>
              </a:r>
              <a:r>
                <a:rPr lang="en-US" dirty="0" err="1" smtClean="0"/>
                <a:t>jaar</a:t>
              </a:r>
              <a:r>
                <a:rPr lang="en-US" dirty="0" smtClean="0"/>
                <a:t> </a:t>
              </a:r>
              <a:r>
                <a:rPr lang="en-US" dirty="0" err="1" smtClean="0"/>
                <a:t>stabiliteit</a:t>
              </a:r>
              <a:r>
                <a:rPr lang="en-US" dirty="0" smtClean="0"/>
                <a:t> </a:t>
              </a:r>
              <a:r>
                <a:rPr lang="en-US" dirty="0" err="1" smtClean="0"/>
                <a:t>studie</a:t>
              </a:r>
              <a:r>
                <a:rPr lang="en-US" dirty="0" smtClean="0"/>
                <a:t> </a:t>
              </a:r>
              <a:r>
                <a:rPr lang="en-US" dirty="0" err="1" smtClean="0"/>
                <a:t>voor</a:t>
              </a:r>
              <a:r>
                <a:rPr lang="en-US" dirty="0" smtClean="0"/>
                <a:t> 600 </a:t>
              </a:r>
              <a:r>
                <a:rPr lang="en-US" dirty="0" smtClean="0">
                  <a:sym typeface="Symbol"/>
                </a:rPr>
                <a:t> 10</a:t>
              </a:r>
              <a:r>
                <a:rPr lang="en-US" baseline="30000" dirty="0" smtClean="0">
                  <a:sym typeface="Symbol"/>
                </a:rPr>
                <a:t>-6</a:t>
              </a:r>
              <a:r>
                <a:rPr lang="en-US" dirty="0" smtClean="0">
                  <a:sym typeface="Symbol"/>
                </a:rPr>
                <a:t> mol/mol NO in N</a:t>
              </a:r>
              <a:r>
                <a:rPr lang="en-US" baseline="-25000" dirty="0" smtClean="0">
                  <a:sym typeface="Symbol"/>
                </a:rPr>
                <a:t>2</a:t>
              </a:r>
              <a:r>
                <a:rPr lang="en-US" dirty="0" smtClean="0"/>
                <a:t> </a:t>
              </a:r>
              <a:endParaRPr lang="nl-NL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2072" y="5781713"/>
            <a:ext cx="808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Instabiliteit</a:t>
            </a:r>
            <a:r>
              <a:rPr lang="en-US" sz="2000" i="1" dirty="0" smtClean="0"/>
              <a:t> in 11 </a:t>
            </a:r>
            <a:r>
              <a:rPr lang="en-US" sz="2000" i="1" dirty="0" err="1" smtClean="0"/>
              <a:t>jaar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niet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groter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de 0.1% </a:t>
            </a:r>
            <a:r>
              <a:rPr lang="en-US" sz="2000" i="1" dirty="0" err="1" smtClean="0"/>
              <a:t>onzekerheid</a:t>
            </a:r>
            <a:r>
              <a:rPr lang="en-US" sz="2000" i="1" dirty="0" smtClean="0"/>
              <a:t> van de </a:t>
            </a:r>
            <a:r>
              <a:rPr lang="en-US" sz="2000" i="1" dirty="0" err="1" smtClean="0"/>
              <a:t>analyse</a:t>
            </a:r>
            <a:endParaRPr lang="nl-NL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143000"/>
          </a:xfrm>
        </p:spPr>
        <p:txBody>
          <a:bodyPr>
            <a:normAutofit/>
          </a:bodyPr>
          <a:lstStyle/>
          <a:p>
            <a:pPr algn="l"/>
            <a:r>
              <a:rPr lang="nl-NL" sz="3100" dirty="0" smtClean="0"/>
              <a:t>Stabiliteit: vaak het geheim van de smid!</a:t>
            </a:r>
            <a:endParaRPr lang="nl-NL" sz="3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1" y="6355080"/>
            <a:ext cx="476873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" name="Picture 5" descr="F:\CS\ALG\foto\STA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432" y="1400173"/>
            <a:ext cx="6571386" cy="309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8765" y="4613562"/>
            <a:ext cx="66224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nl-NL" dirty="0" smtClean="0"/>
              <a:t> </a:t>
            </a:r>
            <a:r>
              <a:rPr lang="nl-NL" sz="2000" dirty="0" smtClean="0"/>
              <a:t>Gasleveranciers besteden veel tijd/geld aan onderzoek naar het </a:t>
            </a:r>
            <a:r>
              <a:rPr lang="nl-NL" sz="2000" dirty="0" err="1" smtClean="0"/>
              <a:t>passiveren</a:t>
            </a:r>
            <a:r>
              <a:rPr lang="nl-NL" sz="2000" dirty="0" smtClean="0"/>
              <a:t> van de cilinder</a:t>
            </a:r>
          </a:p>
          <a:p>
            <a:pPr>
              <a:buFontTx/>
              <a:buChar char="-"/>
            </a:pPr>
            <a:endParaRPr lang="nl-NL" sz="2000" dirty="0" smtClean="0"/>
          </a:p>
          <a:p>
            <a:pPr>
              <a:buFontTx/>
              <a:buChar char="-"/>
            </a:pPr>
            <a:r>
              <a:rPr lang="nl-NL" sz="2000" dirty="0" smtClean="0"/>
              <a:t> VSL werkt graag samen met de leveranciers op zoek naar een geschikte batch cilinders voor een bepaalde </a:t>
            </a:r>
            <a:r>
              <a:rPr lang="nl-NL" sz="2000" dirty="0" err="1" smtClean="0"/>
              <a:t>komponent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955964"/>
          </a:xfrm>
        </p:spPr>
        <p:txBody>
          <a:bodyPr>
            <a:normAutofit/>
          </a:bodyPr>
          <a:lstStyle/>
          <a:p>
            <a:pPr algn="l"/>
            <a:r>
              <a:rPr lang="nl-NL" sz="3100" dirty="0" smtClean="0">
                <a:solidFill>
                  <a:schemeClr val="tx2"/>
                </a:solidFill>
              </a:rPr>
              <a:t>Onderzoek naar de juiste cilinder/</a:t>
            </a:r>
            <a:r>
              <a:rPr lang="nl-NL" sz="3100" dirty="0" err="1" smtClean="0">
                <a:solidFill>
                  <a:schemeClr val="tx2"/>
                </a:solidFill>
              </a:rPr>
              <a:t>passivering</a:t>
            </a:r>
            <a:endParaRPr lang="nl-NL" sz="3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1" y="6355080"/>
            <a:ext cx="476873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02546" y="5068551"/>
            <a:ext cx="773487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dirty="0" smtClean="0"/>
              <a:t>Meer </a:t>
            </a:r>
            <a:r>
              <a:rPr lang="en-US" sz="2400" b="1" i="1" dirty="0" err="1" smtClean="0"/>
              <a:t>kennis</a:t>
            </a:r>
            <a:r>
              <a:rPr lang="en-US" sz="2400" b="1" i="1" dirty="0" smtClean="0"/>
              <a:t> van het </a:t>
            </a:r>
            <a:r>
              <a:rPr lang="en-US" sz="2400" b="1" i="1" dirty="0" err="1" smtClean="0"/>
              <a:t>oppervlak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helpt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bij</a:t>
            </a:r>
            <a:r>
              <a:rPr lang="en-US" sz="2400" b="1" i="1" dirty="0" smtClean="0"/>
              <a:t> het </a:t>
            </a:r>
            <a:r>
              <a:rPr lang="en-US" sz="2400" b="1" i="1" dirty="0" err="1" smtClean="0"/>
              <a:t>inschatten</a:t>
            </a:r>
            <a:r>
              <a:rPr lang="en-US" sz="2400" b="1" i="1" dirty="0" smtClean="0"/>
              <a:t> en </a:t>
            </a:r>
            <a:r>
              <a:rPr lang="en-US" sz="2400" b="1" i="1" dirty="0" err="1" smtClean="0"/>
              <a:t>kwantificeren</a:t>
            </a:r>
            <a:r>
              <a:rPr lang="en-US" sz="2400" b="1" i="1" dirty="0" smtClean="0"/>
              <a:t> van het </a:t>
            </a:r>
            <a:r>
              <a:rPr lang="en-US" sz="2400" b="1" i="1" dirty="0" err="1" smtClean="0"/>
              <a:t>adsorptie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proces</a:t>
            </a:r>
            <a:endParaRPr lang="en-US" sz="2400" b="1" i="1" dirty="0" smtClean="0"/>
          </a:p>
          <a:p>
            <a:pPr algn="l">
              <a:spcBef>
                <a:spcPct val="50000"/>
              </a:spcBef>
            </a:pPr>
            <a:r>
              <a:rPr lang="en-US" sz="2400" b="1" i="1" dirty="0" smtClean="0"/>
              <a:t>(</a:t>
            </a:r>
            <a:r>
              <a:rPr lang="en-US" sz="2400" b="1" i="1" dirty="0" err="1" smtClean="0"/>
              <a:t>noodzakelijk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bij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grotere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uitdaging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vanuit</a:t>
            </a:r>
            <a:r>
              <a:rPr lang="en-US" sz="2400" b="1" i="1" dirty="0" smtClean="0"/>
              <a:t> de </a:t>
            </a:r>
            <a:r>
              <a:rPr lang="en-US" sz="2400" b="1" i="1" dirty="0" err="1" smtClean="0"/>
              <a:t>regelgeving</a:t>
            </a:r>
            <a:r>
              <a:rPr lang="en-US" sz="2400" b="1" i="1" dirty="0" smtClean="0"/>
              <a:t>)</a:t>
            </a:r>
            <a:endParaRPr lang="en-US" sz="2200" b="1" i="1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0" y="1197120"/>
            <a:ext cx="4533900" cy="297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673" y="1282551"/>
            <a:ext cx="4432772" cy="285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4400" y="4350327"/>
            <a:ext cx="322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Stukje van de binnenkant van een “schone” cilinder</a:t>
            </a:r>
            <a:endParaRPr lang="nl-NL" dirty="0"/>
          </a:p>
        </p:txBody>
      </p:sp>
      <p:sp>
        <p:nvSpPr>
          <p:cNvPr id="14" name="TextBox 13"/>
          <p:cNvSpPr txBox="1"/>
          <p:nvPr/>
        </p:nvSpPr>
        <p:spPr>
          <a:xfrm>
            <a:off x="5167746" y="4336473"/>
            <a:ext cx="362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Meting met AFM (Atomic </a:t>
            </a:r>
            <a:r>
              <a:rPr lang="nl-NL" dirty="0" err="1" smtClean="0"/>
              <a:t>Force</a:t>
            </a:r>
            <a:r>
              <a:rPr lang="nl-NL" dirty="0" smtClean="0"/>
              <a:t> </a:t>
            </a:r>
            <a:r>
              <a:rPr lang="nl-NL" dirty="0" err="1" smtClean="0"/>
              <a:t>Microscopy</a:t>
            </a:r>
            <a:r>
              <a:rPr lang="nl-NL" dirty="0" smtClean="0"/>
              <a:t>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246909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Certificaat</a:t>
            </a: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Accreditatie</a:t>
            </a: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(ISO 17025)</a:t>
            </a:r>
            <a:b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</a:br>
            <a:endParaRPr lang="en-GB" sz="3200" b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2" y="6355080"/>
            <a:ext cx="490728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1782" y="1690255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323528" y="1259664"/>
            <a:ext cx="8820472" cy="523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8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489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48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89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9pPr>
          </a:lstStyle>
          <a:p>
            <a:pPr lvl="0"/>
            <a:r>
              <a:rPr lang="en-US" sz="2200" dirty="0" smtClean="0"/>
              <a:t>Hoe </a:t>
            </a:r>
            <a:r>
              <a:rPr lang="en-US" sz="2200" dirty="0" err="1" smtClean="0"/>
              <a:t>betrouwbaar</a:t>
            </a:r>
            <a:r>
              <a:rPr lang="en-US" sz="2200" dirty="0" smtClean="0"/>
              <a:t> is </a:t>
            </a:r>
            <a:r>
              <a:rPr lang="en-US" sz="2200" dirty="0" err="1" smtClean="0"/>
              <a:t>een</a:t>
            </a:r>
            <a:r>
              <a:rPr lang="en-US" sz="2200" dirty="0" smtClean="0"/>
              <a:t> </a:t>
            </a:r>
            <a:r>
              <a:rPr lang="en-US" sz="2200" dirty="0" err="1" smtClean="0"/>
              <a:t>certificaat</a:t>
            </a:r>
            <a:r>
              <a:rPr lang="en-US" sz="2200" dirty="0" smtClean="0"/>
              <a:t>?</a:t>
            </a:r>
          </a:p>
          <a:p>
            <a:pPr lvl="1"/>
            <a:r>
              <a:rPr lang="en-US" sz="2200" dirty="0" err="1" smtClean="0"/>
              <a:t>Vertrouwen</a:t>
            </a:r>
            <a:r>
              <a:rPr lang="en-US" sz="2200" dirty="0" smtClean="0"/>
              <a:t> op </a:t>
            </a:r>
            <a:r>
              <a:rPr lang="en-US" sz="2200" dirty="0" err="1" smtClean="0"/>
              <a:t>blauwe</a:t>
            </a:r>
            <a:r>
              <a:rPr lang="en-US" sz="2200" dirty="0" smtClean="0"/>
              <a:t> </a:t>
            </a:r>
            <a:r>
              <a:rPr lang="en-US" sz="2200" dirty="0" err="1" smtClean="0"/>
              <a:t>ogen</a:t>
            </a:r>
            <a:r>
              <a:rPr lang="en-US" sz="2200" dirty="0" smtClean="0"/>
              <a:t>?</a:t>
            </a:r>
          </a:p>
          <a:p>
            <a:pPr lvl="2"/>
            <a:r>
              <a:rPr lang="en-US" sz="2000" dirty="0" smtClean="0"/>
              <a:t>Kan (</a:t>
            </a:r>
            <a:r>
              <a:rPr lang="en-US" sz="2000" dirty="0" err="1" smtClean="0"/>
              <a:t>relatie</a:t>
            </a:r>
            <a:r>
              <a:rPr lang="en-US" sz="2000" dirty="0" smtClean="0"/>
              <a:t> met </a:t>
            </a:r>
            <a:r>
              <a:rPr lang="en-US" sz="2000" dirty="0" err="1" smtClean="0"/>
              <a:t>leverancier</a:t>
            </a:r>
            <a:r>
              <a:rPr lang="en-US" sz="2000" dirty="0" smtClean="0"/>
              <a:t>)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err="1" smtClean="0"/>
              <a:t>Werken</a:t>
            </a:r>
            <a:r>
              <a:rPr lang="en-US" sz="2200" dirty="0" smtClean="0"/>
              <a:t> </a:t>
            </a:r>
            <a:r>
              <a:rPr lang="en-US" sz="2200" dirty="0" err="1" smtClean="0"/>
              <a:t>volgens</a:t>
            </a:r>
            <a:r>
              <a:rPr lang="en-US" sz="2200" dirty="0" smtClean="0"/>
              <a:t> </a:t>
            </a:r>
            <a:r>
              <a:rPr lang="en-US" sz="2200" dirty="0" err="1" smtClean="0"/>
              <a:t>standaarden</a:t>
            </a:r>
            <a:endParaRPr lang="en-US" sz="2200" dirty="0" smtClean="0"/>
          </a:p>
          <a:p>
            <a:pPr lvl="2"/>
            <a:r>
              <a:rPr lang="en-US" dirty="0" smtClean="0"/>
              <a:t>ISO 6142 – </a:t>
            </a:r>
            <a:r>
              <a:rPr lang="en-US" dirty="0" err="1" smtClean="0"/>
              <a:t>gravimetrische</a:t>
            </a:r>
            <a:r>
              <a:rPr lang="en-US" dirty="0" smtClean="0"/>
              <a:t> </a:t>
            </a:r>
            <a:r>
              <a:rPr lang="en-US" dirty="0" err="1" smtClean="0"/>
              <a:t>bereiding</a:t>
            </a:r>
            <a:r>
              <a:rPr lang="en-US" dirty="0" smtClean="0"/>
              <a:t> van </a:t>
            </a:r>
            <a:r>
              <a:rPr lang="en-US" dirty="0" err="1" smtClean="0"/>
              <a:t>gasmengsels</a:t>
            </a:r>
            <a:endParaRPr lang="en-US" dirty="0" smtClean="0"/>
          </a:p>
          <a:p>
            <a:pPr lvl="2"/>
            <a:r>
              <a:rPr lang="en-US" dirty="0" smtClean="0"/>
              <a:t>ISO 6143 – </a:t>
            </a:r>
            <a:r>
              <a:rPr lang="en-US" dirty="0" err="1" smtClean="0"/>
              <a:t>certificeren</a:t>
            </a:r>
            <a:r>
              <a:rPr lang="en-US" dirty="0" smtClean="0"/>
              <a:t> van </a:t>
            </a:r>
            <a:r>
              <a:rPr lang="en-US" dirty="0" err="1" smtClean="0"/>
              <a:t>kalibratiegassen</a:t>
            </a:r>
            <a:endParaRPr lang="en-US" dirty="0" smtClean="0"/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Is </a:t>
            </a:r>
            <a:r>
              <a:rPr lang="en-US" sz="2200" dirty="0" err="1" smtClean="0"/>
              <a:t>dat</a:t>
            </a:r>
            <a:r>
              <a:rPr lang="en-US" sz="2200" dirty="0" smtClean="0"/>
              <a:t> </a:t>
            </a:r>
            <a:r>
              <a:rPr lang="en-US" sz="2200" dirty="0" err="1" smtClean="0"/>
              <a:t>genoeg</a:t>
            </a:r>
            <a:r>
              <a:rPr lang="en-US" sz="2200" dirty="0" smtClean="0"/>
              <a:t>? </a:t>
            </a:r>
          </a:p>
          <a:p>
            <a:pPr lvl="2"/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vind</a:t>
            </a:r>
            <a:r>
              <a:rPr lang="en-US" dirty="0" smtClean="0"/>
              <a:t> van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onafhankelijk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bewijs</a:t>
            </a:r>
            <a:endParaRPr lang="en-US" dirty="0" smtClean="0">
              <a:sym typeface="Wingdings" pitchFamily="2" charset="2"/>
            </a:endParaRPr>
          </a:p>
          <a:p>
            <a:pPr lvl="2"/>
            <a:endParaRPr lang="en-US" dirty="0" smtClean="0"/>
          </a:p>
          <a:p>
            <a:pPr lvl="1"/>
            <a:r>
              <a:rPr lang="en-US" sz="2800" b="1" dirty="0" err="1" smtClean="0"/>
              <a:t>Accreditatie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volgens</a:t>
            </a:r>
            <a:r>
              <a:rPr lang="en-US" sz="2800" b="1" dirty="0" smtClean="0"/>
              <a:t> ISO 17025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25602" name="Picture 2" descr="http://rubriek.nl/modeschoonheid/images/makeup/oogs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611" y="1184563"/>
            <a:ext cx="2547827" cy="1503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ISO 17025 </a:t>
            </a:r>
            <a:r>
              <a:rPr lang="en-GB" sz="28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Accreditatie</a:t>
            </a:r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8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bewijs</a:t>
            </a:r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van </a:t>
            </a:r>
            <a:r>
              <a:rPr lang="en-GB" sz="28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kwaliteit</a:t>
            </a:r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GB" sz="28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voor</a:t>
            </a:r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een</a:t>
            </a:r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beschreven</a:t>
            </a:r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scope)</a:t>
            </a:r>
            <a:endParaRPr lang="en-GB" sz="2800" b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2" y="6355080"/>
            <a:ext cx="532292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1782" y="1690255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323528" y="1453628"/>
            <a:ext cx="8820472" cy="512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8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489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48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89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9pPr>
          </a:lstStyle>
          <a:p>
            <a:pPr lvl="0"/>
            <a:r>
              <a:rPr lang="en-US" sz="2200" dirty="0" err="1" smtClean="0"/>
              <a:t>Proces</a:t>
            </a:r>
            <a:r>
              <a:rPr lang="en-US" sz="2200" dirty="0" smtClean="0"/>
              <a:t> </a:t>
            </a:r>
            <a:r>
              <a:rPr lang="en-US" sz="2200" dirty="0" err="1" smtClean="0"/>
              <a:t>beschrijven</a:t>
            </a:r>
            <a:r>
              <a:rPr lang="en-US" sz="2200" dirty="0" smtClean="0"/>
              <a:t> in </a:t>
            </a:r>
            <a:r>
              <a:rPr lang="en-US" sz="2200" dirty="0" err="1" smtClean="0"/>
              <a:t>kwaliteitshandboek</a:t>
            </a:r>
            <a:r>
              <a:rPr lang="en-US" sz="2200" dirty="0" smtClean="0"/>
              <a:t> (management + </a:t>
            </a:r>
            <a:r>
              <a:rPr lang="en-US" sz="2200" dirty="0" err="1" smtClean="0"/>
              <a:t>technisch</a:t>
            </a:r>
            <a:r>
              <a:rPr lang="en-US" sz="2200" dirty="0" smtClean="0"/>
              <a:t>)</a:t>
            </a:r>
          </a:p>
          <a:p>
            <a:pPr lvl="0"/>
            <a:endParaRPr lang="en-US" sz="2200" dirty="0" smtClean="0"/>
          </a:p>
          <a:p>
            <a:pPr lvl="0"/>
            <a:r>
              <a:rPr lang="en-US" sz="2200" dirty="0" err="1" smtClean="0"/>
              <a:t>Bewijs</a:t>
            </a:r>
            <a:r>
              <a:rPr lang="en-US" sz="2200" dirty="0" smtClean="0"/>
              <a:t> </a:t>
            </a:r>
            <a:r>
              <a:rPr lang="en-US" sz="2200" dirty="0" err="1" smtClean="0"/>
              <a:t>leveren</a:t>
            </a:r>
            <a:r>
              <a:rPr lang="en-US" sz="2200" dirty="0" smtClean="0"/>
              <a:t> </a:t>
            </a:r>
            <a:r>
              <a:rPr lang="en-US" sz="2200" dirty="0" err="1" smtClean="0"/>
              <a:t>dat</a:t>
            </a:r>
            <a:r>
              <a:rPr lang="en-US" sz="2200" dirty="0" smtClean="0"/>
              <a:t> elk </a:t>
            </a:r>
            <a:r>
              <a:rPr lang="en-US" sz="2200" dirty="0" err="1" smtClean="0"/>
              <a:t>proces</a:t>
            </a:r>
            <a:r>
              <a:rPr lang="en-US" sz="2200" dirty="0" smtClean="0"/>
              <a:t> is </a:t>
            </a:r>
            <a:r>
              <a:rPr lang="en-US" sz="2200" dirty="0" err="1" smtClean="0"/>
              <a:t>uitgevoerd</a:t>
            </a:r>
            <a:r>
              <a:rPr lang="en-US" sz="2200" dirty="0" smtClean="0"/>
              <a:t> </a:t>
            </a:r>
            <a:r>
              <a:rPr lang="en-US" sz="2200" dirty="0" err="1" smtClean="0"/>
              <a:t>volgens</a:t>
            </a:r>
            <a:r>
              <a:rPr lang="en-US" sz="2200" dirty="0" smtClean="0"/>
              <a:t> de procedures</a:t>
            </a:r>
          </a:p>
          <a:p>
            <a:pPr lvl="0"/>
            <a:endParaRPr lang="en-US" sz="2200" dirty="0" smtClean="0"/>
          </a:p>
          <a:p>
            <a:pPr lvl="1"/>
            <a:r>
              <a:rPr lang="en-US" sz="2200" i="1" dirty="0" err="1" smtClean="0"/>
              <a:t>Zeg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wat</a:t>
            </a:r>
            <a:r>
              <a:rPr lang="en-US" sz="2200" i="1" dirty="0" smtClean="0"/>
              <a:t> je </a:t>
            </a:r>
            <a:r>
              <a:rPr lang="en-US" sz="2200" i="1" dirty="0" err="1" smtClean="0"/>
              <a:t>doet</a:t>
            </a:r>
            <a:r>
              <a:rPr lang="en-US" sz="2200" i="1" dirty="0" smtClean="0"/>
              <a:t> en doe </a:t>
            </a:r>
            <a:r>
              <a:rPr lang="en-US" sz="2200" i="1" dirty="0" err="1" smtClean="0"/>
              <a:t>wat</a:t>
            </a:r>
            <a:r>
              <a:rPr lang="en-US" sz="2200" i="1" dirty="0" smtClean="0"/>
              <a:t> je </a:t>
            </a:r>
            <a:r>
              <a:rPr lang="en-US" sz="2200" i="1" dirty="0" err="1" smtClean="0"/>
              <a:t>zegt</a:t>
            </a:r>
            <a:r>
              <a:rPr lang="en-US" sz="2200" i="1" dirty="0" smtClean="0"/>
              <a:t>!</a:t>
            </a:r>
          </a:p>
          <a:p>
            <a:pPr lvl="0"/>
            <a:endParaRPr lang="en-US" sz="2200" dirty="0" smtClean="0"/>
          </a:p>
          <a:p>
            <a:pPr lvl="0"/>
            <a:r>
              <a:rPr lang="en-US" sz="2200" dirty="0" err="1" smtClean="0"/>
              <a:t>Uitvoeren</a:t>
            </a:r>
            <a:r>
              <a:rPr lang="en-US" sz="2200" dirty="0" smtClean="0"/>
              <a:t> door </a:t>
            </a:r>
            <a:r>
              <a:rPr lang="en-US" sz="2200" dirty="0" err="1" smtClean="0"/>
              <a:t>gekwalificeerd</a:t>
            </a:r>
            <a:r>
              <a:rPr lang="en-US" sz="2200" dirty="0" smtClean="0"/>
              <a:t> en </a:t>
            </a:r>
            <a:r>
              <a:rPr lang="en-US" sz="2200" dirty="0" err="1" smtClean="0"/>
              <a:t>bevoegd</a:t>
            </a:r>
            <a:r>
              <a:rPr lang="en-US" sz="2200" dirty="0" smtClean="0"/>
              <a:t> </a:t>
            </a:r>
            <a:r>
              <a:rPr lang="en-US" sz="2200" dirty="0" err="1" smtClean="0"/>
              <a:t>personeel</a:t>
            </a:r>
            <a:endParaRPr lang="en-US" sz="2200" dirty="0" smtClean="0"/>
          </a:p>
          <a:p>
            <a:pPr lvl="0"/>
            <a:endParaRPr lang="en-US" sz="2200" dirty="0" smtClean="0"/>
          </a:p>
          <a:p>
            <a:pPr lvl="0"/>
            <a:r>
              <a:rPr lang="en-US" sz="2200" dirty="0" err="1" smtClean="0"/>
              <a:t>Bewijzen</a:t>
            </a:r>
            <a:r>
              <a:rPr lang="en-US" sz="2200" dirty="0" smtClean="0"/>
              <a:t> </a:t>
            </a:r>
            <a:r>
              <a:rPr lang="en-US" sz="2200" dirty="0" err="1" smtClean="0"/>
              <a:t>dat</a:t>
            </a:r>
            <a:r>
              <a:rPr lang="en-US" sz="2200" dirty="0" smtClean="0"/>
              <a:t> </a:t>
            </a:r>
            <a:r>
              <a:rPr lang="en-US" sz="2200" dirty="0" err="1" smtClean="0"/>
              <a:t>dit</a:t>
            </a:r>
            <a:r>
              <a:rPr lang="en-US" sz="2200" dirty="0" smtClean="0"/>
              <a:t> </a:t>
            </a:r>
            <a:r>
              <a:rPr lang="en-US" sz="2200" dirty="0" err="1" smtClean="0"/>
              <a:t>resultaat</a:t>
            </a:r>
            <a:r>
              <a:rPr lang="en-US" sz="2200" dirty="0" smtClean="0"/>
              <a:t>/product </a:t>
            </a:r>
            <a:r>
              <a:rPr lang="en-US" sz="2200" dirty="0" err="1" smtClean="0"/>
              <a:t>goed</a:t>
            </a:r>
            <a:r>
              <a:rPr lang="en-US" sz="2200" dirty="0" smtClean="0"/>
              <a:t> is! </a:t>
            </a:r>
          </a:p>
          <a:p>
            <a:pPr lvl="0">
              <a:buNone/>
            </a:pPr>
            <a:r>
              <a:rPr lang="en-US" sz="2200" dirty="0" smtClean="0"/>
              <a:t>	(</a:t>
            </a:r>
            <a:r>
              <a:rPr lang="en-US" sz="2200" dirty="0" err="1" smtClean="0"/>
              <a:t>aanscherping</a:t>
            </a:r>
            <a:r>
              <a:rPr lang="en-US" sz="2200" dirty="0" smtClean="0"/>
              <a:t> van </a:t>
            </a:r>
            <a:r>
              <a:rPr lang="en-US" sz="2200" dirty="0" err="1" smtClean="0"/>
              <a:t>bijvoorbeeld</a:t>
            </a:r>
            <a:r>
              <a:rPr lang="en-US" sz="2200" dirty="0" smtClean="0"/>
              <a:t> ISO 9001)</a:t>
            </a:r>
            <a:endParaRPr lang="nl-NL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ISO 17025 </a:t>
            </a:r>
            <a:r>
              <a:rPr lang="en-GB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accreditatie</a:t>
            </a:r>
            <a:r>
              <a:rPr lang="en-GB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</a:br>
            <a:r>
              <a:rPr lang="en-GB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GB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deelname</a:t>
            </a:r>
            <a:r>
              <a:rPr lang="en-GB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aan</a:t>
            </a:r>
            <a:r>
              <a:rPr lang="en-GB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comparisons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1" y="6355080"/>
            <a:ext cx="463019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46018" y="1309254"/>
            <a:ext cx="7287492" cy="5188528"/>
            <a:chOff x="1046018" y="1309254"/>
            <a:chExt cx="7287492" cy="5188528"/>
          </a:xfrm>
        </p:grpSpPr>
        <p:pic>
          <p:nvPicPr>
            <p:cNvPr id="5" name="Picture 3" descr="F:\im_bipm_hom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6018" y="1309254"/>
              <a:ext cx="7086600" cy="1981200"/>
            </a:xfrm>
            <a:prstGeom prst="rect">
              <a:avLst/>
            </a:prstGeom>
            <a:noFill/>
          </p:spPr>
        </p:pic>
        <p:grpSp>
          <p:nvGrpSpPr>
            <p:cNvPr id="6" name="Group 5"/>
            <p:cNvGrpSpPr/>
            <p:nvPr/>
          </p:nvGrpSpPr>
          <p:grpSpPr>
            <a:xfrm>
              <a:off x="1170710" y="3172691"/>
              <a:ext cx="7162800" cy="3325091"/>
              <a:chOff x="1447800" y="2667000"/>
              <a:chExt cx="7162800" cy="3581400"/>
            </a:xfrm>
          </p:grpSpPr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1447800" y="2667000"/>
                <a:ext cx="7162800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800" dirty="0"/>
                  <a:t>Bureau International du </a:t>
                </a:r>
                <a:r>
                  <a:rPr lang="en-US" sz="2800" dirty="0" err="1"/>
                  <a:t>Poids</a:t>
                </a:r>
                <a:r>
                  <a:rPr lang="en-US" sz="2800" dirty="0"/>
                  <a:t> et </a:t>
                </a:r>
                <a:r>
                  <a:rPr lang="en-US" sz="2800" dirty="0" err="1"/>
                  <a:t>Mesures</a:t>
                </a:r>
                <a:endParaRPr lang="en-US" sz="2800" dirty="0"/>
              </a:p>
            </p:txBody>
          </p:sp>
          <p:pic>
            <p:nvPicPr>
              <p:cNvPr id="8" name="Picture 5" descr="C:\Mijn documenten\Figuren\CIPM key_comps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33600" y="3429000"/>
                <a:ext cx="5562600" cy="28194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654" y="0"/>
            <a:ext cx="806334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dirty="0" smtClean="0">
                <a:latin typeface="Calibri" pitchFamily="34" charset="0"/>
              </a:rPr>
              <a:t>CCQM </a:t>
            </a:r>
            <a:r>
              <a:rPr lang="nl-NL" sz="4000" dirty="0" err="1" smtClean="0">
                <a:latin typeface="Calibri" pitchFamily="34" charset="0"/>
              </a:rPr>
              <a:t>Key</a:t>
            </a:r>
            <a:r>
              <a:rPr lang="nl-NL" sz="4000" dirty="0" smtClean="0">
                <a:latin typeface="Calibri" pitchFamily="34" charset="0"/>
              </a:rPr>
              <a:t> </a:t>
            </a:r>
            <a:r>
              <a:rPr lang="nl-NL" sz="4000" dirty="0" err="1" smtClean="0">
                <a:latin typeface="Calibri" pitchFamily="34" charset="0"/>
              </a:rPr>
              <a:t>Comparisons</a:t>
            </a:r>
            <a:r>
              <a:rPr lang="nl-NL" sz="4000" dirty="0" smtClean="0">
                <a:latin typeface="Calibri" pitchFamily="34" charset="0"/>
              </a:rPr>
              <a:t> voor CO</a:t>
            </a:r>
            <a:r>
              <a:rPr lang="nl-NL" sz="4000" baseline="-25000" dirty="0" smtClean="0">
                <a:latin typeface="Calibri" pitchFamily="34" charset="0"/>
              </a:rPr>
              <a:t>2</a:t>
            </a:r>
            <a:r>
              <a:rPr lang="nl-NL" sz="4000" dirty="0" smtClean="0">
                <a:latin typeface="Calibri" pitchFamily="34" charset="0"/>
              </a:rPr>
              <a:t> in lucht</a:t>
            </a:r>
            <a:br>
              <a:rPr lang="nl-NL" sz="4000" dirty="0" smtClean="0">
                <a:latin typeface="Calibri" pitchFamily="34" charset="0"/>
              </a:rPr>
            </a:br>
            <a:r>
              <a:rPr lang="nl-NL" sz="3100" i="1" dirty="0" smtClean="0">
                <a:latin typeface="Calibri" pitchFamily="34" charset="0"/>
              </a:rPr>
              <a:t>verbetering in de loop van de tijd</a:t>
            </a:r>
            <a:endParaRPr lang="nl-NL" sz="3100" i="1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0145"/>
            <a:ext cx="9144000" cy="450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84474" y="1496290"/>
            <a:ext cx="1191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K1b-1993</a:t>
            </a:r>
          </a:p>
          <a:p>
            <a:r>
              <a:rPr lang="nl-NL" dirty="0" smtClean="0">
                <a:solidFill>
                  <a:schemeClr val="tx2"/>
                </a:solidFill>
              </a:rPr>
              <a:t>K52-2006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1708" y="5957455"/>
            <a:ext cx="6026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 smtClean="0"/>
              <a:t>Wereldwijde vergelijkbaarheid en verbeterde resultaten door samenwerking in </a:t>
            </a:r>
            <a:r>
              <a:rPr lang="nl-NL" sz="2000" i="1" dirty="0" err="1" smtClean="0"/>
              <a:t>comparisons</a:t>
            </a:r>
            <a:endParaRPr lang="nl-NL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Key comparison CCQM-K1a (1993): </a:t>
            </a:r>
            <a:b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1000 µmol·mol</a:t>
            </a:r>
            <a:r>
              <a:rPr lang="en-GB" sz="2800" b="1" baseline="3000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-1 </a:t>
            </a:r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CO in N</a:t>
            </a:r>
            <a:r>
              <a:rPr lang="en-GB" sz="2800" b="1" baseline="-2500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GB" sz="2800" b="1" baseline="-25000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1" y="6355080"/>
            <a:ext cx="476873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1782" y="1690255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946"/>
            <a:ext cx="8936182" cy="52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1454727" y="2327564"/>
            <a:ext cx="6248400" cy="4340937"/>
            <a:chOff x="1454727" y="2327564"/>
            <a:chExt cx="6248400" cy="4340937"/>
          </a:xfrm>
        </p:grpSpPr>
        <p:sp>
          <p:nvSpPr>
            <p:cNvPr id="7" name="TextBox 6"/>
            <p:cNvSpPr txBox="1"/>
            <p:nvPr/>
          </p:nvSpPr>
          <p:spPr>
            <a:xfrm>
              <a:off x="1454727" y="6206836"/>
              <a:ext cx="624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i="1" baseline="30000" dirty="0" smtClean="0"/>
                <a:t>13</a:t>
              </a:r>
              <a:r>
                <a:rPr lang="nl-NL" sz="2400" i="1" dirty="0" smtClean="0"/>
                <a:t>C </a:t>
              </a:r>
              <a:r>
                <a:rPr lang="nl-NL" sz="2400" i="1" dirty="0" err="1" smtClean="0"/>
                <a:t>depleted</a:t>
              </a:r>
              <a:r>
                <a:rPr lang="nl-NL" sz="2400" i="1" dirty="0" smtClean="0"/>
                <a:t> CO voor de standaarden</a:t>
              </a:r>
              <a:endParaRPr lang="nl-NL" sz="2400" i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740727" y="2327564"/>
              <a:ext cx="415637" cy="6373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131128" y="2978727"/>
              <a:ext cx="720436" cy="32419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01" y="2233310"/>
            <a:ext cx="7020000" cy="1080000"/>
          </a:xfrm>
        </p:spPr>
        <p:txBody>
          <a:bodyPr>
            <a:normAutofit/>
          </a:bodyPr>
          <a:lstStyle/>
          <a:p>
            <a:r>
              <a:rPr lang="nl-NL" sz="2800" dirty="0" smtClean="0"/>
              <a:t>PT – aardgas: </a:t>
            </a:r>
            <a:endParaRPr lang="nl-NL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 flipH="1">
            <a:off x="8027842" y="6422591"/>
            <a:ext cx="673245" cy="249672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P </a:t>
            </a:r>
            <a:fld id="{90B29CA3-F3B1-4F41-9692-A79463BD420B}" type="slidenum">
              <a:rPr lang="nl-NL" smtClean="0"/>
              <a:pPr>
                <a:defRPr/>
              </a:pPr>
              <a:t>28</a:t>
            </a:fld>
            <a:endParaRPr lang="nl-NL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653" y="3151325"/>
            <a:ext cx="6982691" cy="292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36074" y="-1"/>
            <a:ext cx="8007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 smtClean="0">
                <a:solidFill>
                  <a:srgbClr val="FFFFCC"/>
                </a:solidFill>
              </a:rPr>
              <a:t>Proficiency</a:t>
            </a:r>
            <a:r>
              <a:rPr lang="nl-NL" sz="3200" b="1" dirty="0" smtClean="0">
                <a:solidFill>
                  <a:srgbClr val="FFFFCC"/>
                </a:solidFill>
              </a:rPr>
              <a:t> </a:t>
            </a:r>
            <a:r>
              <a:rPr lang="nl-NL" sz="3200" b="1" dirty="0" err="1" smtClean="0">
                <a:solidFill>
                  <a:srgbClr val="FFFFCC"/>
                </a:solidFill>
              </a:rPr>
              <a:t>Testing</a:t>
            </a:r>
            <a:r>
              <a:rPr lang="nl-NL" sz="3200" b="1" dirty="0" smtClean="0">
                <a:solidFill>
                  <a:srgbClr val="FFFFCC"/>
                </a:solidFill>
              </a:rPr>
              <a:t> </a:t>
            </a:r>
            <a:r>
              <a:rPr lang="nl-NL" sz="3200" b="1" dirty="0" err="1" smtClean="0">
                <a:solidFill>
                  <a:srgbClr val="FFFFCC"/>
                </a:solidFill>
              </a:rPr>
              <a:t>schemes</a:t>
            </a:r>
            <a:r>
              <a:rPr lang="nl-NL" sz="3200" b="1" dirty="0" smtClean="0">
                <a:solidFill>
                  <a:srgbClr val="FFFFCC"/>
                </a:solidFill>
              </a:rPr>
              <a:t> – PT schema’s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3054" y="955964"/>
            <a:ext cx="5433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FFCC"/>
                </a:solidFill>
              </a:rPr>
              <a:t>VSL organiseert </a:t>
            </a:r>
            <a:r>
              <a:rPr lang="nl-NL" sz="2400" b="1" dirty="0" err="1" smtClean="0">
                <a:solidFill>
                  <a:srgbClr val="FFFFCC"/>
                </a:solidFill>
              </a:rPr>
              <a:t>PT’s</a:t>
            </a:r>
            <a:r>
              <a:rPr lang="nl-NL" sz="2400" b="1" dirty="0" smtClean="0">
                <a:solidFill>
                  <a:srgbClr val="FFFFCC"/>
                </a:solidFill>
              </a:rPr>
              <a:t> (onder accreditatie!)</a:t>
            </a:r>
          </a:p>
          <a:p>
            <a:r>
              <a:rPr lang="nl-NL" sz="2400" b="1" dirty="0" smtClean="0">
                <a:solidFill>
                  <a:srgbClr val="FFFFCC"/>
                </a:solidFill>
              </a:rPr>
              <a:t>	- reguliere </a:t>
            </a:r>
            <a:r>
              <a:rPr lang="nl-NL" sz="2400" b="1" dirty="0" err="1" smtClean="0">
                <a:solidFill>
                  <a:srgbClr val="FFFFCC"/>
                </a:solidFill>
              </a:rPr>
              <a:t>PT’s</a:t>
            </a:r>
            <a:endParaRPr lang="nl-NL" sz="2400" b="1" dirty="0" smtClean="0">
              <a:solidFill>
                <a:srgbClr val="FFFFCC"/>
              </a:solidFill>
            </a:endParaRPr>
          </a:p>
          <a:p>
            <a:r>
              <a:rPr lang="nl-NL" sz="2400" b="1" dirty="0" smtClean="0">
                <a:solidFill>
                  <a:srgbClr val="FFFFCC"/>
                </a:solidFill>
              </a:rPr>
              <a:t>	- PT </a:t>
            </a:r>
            <a:r>
              <a:rPr lang="nl-NL" sz="2400" b="1" dirty="0" err="1" smtClean="0">
                <a:solidFill>
                  <a:srgbClr val="FFFFCC"/>
                </a:solidFill>
              </a:rPr>
              <a:t>on</a:t>
            </a:r>
            <a:r>
              <a:rPr lang="nl-NL" sz="2400" b="1" dirty="0" smtClean="0">
                <a:solidFill>
                  <a:srgbClr val="FFFFCC"/>
                </a:solidFill>
              </a:rPr>
              <a:t> </a:t>
            </a:r>
            <a:r>
              <a:rPr lang="nl-NL" sz="2400" b="1" dirty="0" err="1" smtClean="0">
                <a:solidFill>
                  <a:srgbClr val="FFFFCC"/>
                </a:solidFill>
              </a:rPr>
              <a:t>demand</a:t>
            </a:r>
            <a:endParaRPr lang="nl-NL" sz="24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PT – aardgas : performance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 </a:t>
            </a:r>
            <a:fld id="{90B29CA3-F3B1-4F41-9692-A79463BD420B}" type="slidenum">
              <a:rPr lang="nl-NL" smtClean="0"/>
              <a:pPr>
                <a:defRPr/>
              </a:pPr>
              <a:t>29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981"/>
            <a:ext cx="5583784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209" y="2849466"/>
            <a:ext cx="5616553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7447" y="4518000"/>
            <a:ext cx="5616553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143000"/>
          </a:xfrm>
        </p:spPr>
        <p:txBody>
          <a:bodyPr>
            <a:normAutofit/>
          </a:bodyPr>
          <a:lstStyle/>
          <a:p>
            <a:pPr algn="l"/>
            <a:r>
              <a:rPr lang="nl-NL" dirty="0" err="1" smtClean="0"/>
              <a:t>Metrologie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2" y="6355080"/>
            <a:ext cx="338328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8654" y="1177636"/>
            <a:ext cx="856210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smtClean="0"/>
              <a:t>The </a:t>
            </a:r>
            <a:r>
              <a:rPr lang="nl-NL" sz="3200" i="1" dirty="0" err="1" smtClean="0"/>
              <a:t>science</a:t>
            </a:r>
            <a:r>
              <a:rPr lang="nl-NL" sz="3200" i="1" dirty="0" smtClean="0"/>
              <a:t> of </a:t>
            </a:r>
            <a:r>
              <a:rPr lang="nl-NL" sz="3200" i="1" dirty="0" err="1" smtClean="0"/>
              <a:t>measurement</a:t>
            </a:r>
            <a:endParaRPr lang="nl-NL" sz="3200" i="1" dirty="0" smtClean="0"/>
          </a:p>
          <a:p>
            <a:r>
              <a:rPr lang="nl-NL" sz="3200" dirty="0" smtClean="0"/>
              <a:t>	</a:t>
            </a:r>
          </a:p>
          <a:p>
            <a:r>
              <a:rPr lang="nl-NL" sz="2800" dirty="0" smtClean="0"/>
              <a:t>Een meting is altijd een vergelijking, namelijk het vergelijken van de grootheid (maat) die je wilt kennen of bepalen, met die welke je denkt te kennen</a:t>
            </a:r>
            <a:r>
              <a:rPr lang="nl-NL" sz="2800" i="1" dirty="0" smtClean="0"/>
              <a:t>…(de standaard)  </a:t>
            </a:r>
            <a:r>
              <a:rPr lang="nl-NL" sz="2000" i="1" dirty="0" smtClean="0"/>
              <a:t>(bron: </a:t>
            </a:r>
            <a:r>
              <a:rPr lang="nl-NL" sz="2000" i="1" dirty="0" err="1" smtClean="0"/>
              <a:t>wikipedia</a:t>
            </a:r>
            <a:r>
              <a:rPr lang="nl-NL" sz="2000" i="1" dirty="0" smtClean="0"/>
              <a:t>)</a:t>
            </a:r>
          </a:p>
          <a:p>
            <a:r>
              <a:rPr lang="nl-NL" sz="2800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 meetresultaat hangt samen met:</a:t>
            </a:r>
          </a:p>
          <a:p>
            <a:pPr lvl="1"/>
            <a:r>
              <a:rPr lang="nl-NL" sz="2800" dirty="0" smtClean="0"/>
              <a:t>		- betrouwbaarheid</a:t>
            </a:r>
          </a:p>
          <a:p>
            <a:pPr lvl="1"/>
            <a:r>
              <a:rPr lang="nl-NL" sz="2800" dirty="0" smtClean="0"/>
              <a:t>		- onzekerheid</a:t>
            </a:r>
          </a:p>
          <a:p>
            <a:r>
              <a:rPr lang="nl-NL" sz="2800" dirty="0" smtClean="0"/>
              <a:t>		- herleidbaarheid (</a:t>
            </a:r>
            <a:r>
              <a:rPr lang="nl-NL" sz="2800" dirty="0" err="1" smtClean="0"/>
              <a:t>Metrological</a:t>
            </a:r>
            <a:r>
              <a:rPr lang="nl-NL" sz="2800" dirty="0" smtClean="0"/>
              <a:t> </a:t>
            </a:r>
            <a:r>
              <a:rPr lang="nl-NL" sz="2800" dirty="0" err="1" smtClean="0"/>
              <a:t>traceability</a:t>
            </a:r>
            <a:r>
              <a:rPr lang="nl-NL" sz="2800" dirty="0" smtClean="0"/>
              <a:t>)</a:t>
            </a:r>
          </a:p>
          <a:p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NMi  -  the Science of Measurement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B8BF-1A67-4C72-ACCB-EB18492516E2}" type="slidenum">
              <a:rPr lang="nl-NL"/>
              <a:pPr/>
              <a:t>30</a:t>
            </a:fld>
            <a:endParaRPr lang="nl-NL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8473" y="0"/>
            <a:ext cx="7287490" cy="116378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Performance </a:t>
            </a:r>
            <a:r>
              <a:rPr lang="en-GB" dirty="0" smtClean="0"/>
              <a:t>assessment</a:t>
            </a:r>
            <a:br>
              <a:rPr lang="en-GB" dirty="0" smtClean="0"/>
            </a:br>
            <a:r>
              <a:rPr lang="en-GB" dirty="0" smtClean="0"/>
              <a:t>Z-score </a:t>
            </a:r>
            <a:endParaRPr lang="en-GB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781" y="1447801"/>
            <a:ext cx="8229600" cy="4525963"/>
          </a:xfrm>
        </p:spPr>
        <p:txBody>
          <a:bodyPr/>
          <a:lstStyle/>
          <a:p>
            <a:r>
              <a:rPr lang="en-GB" sz="2400" dirty="0"/>
              <a:t>State of practice: often </a:t>
            </a:r>
            <a:r>
              <a:rPr lang="en-GB" sz="2400" i="1" dirty="0"/>
              <a:t>Z</a:t>
            </a:r>
            <a:r>
              <a:rPr lang="en-GB" sz="2400" dirty="0"/>
              <a:t>-score</a:t>
            </a:r>
          </a:p>
          <a:p>
            <a:endParaRPr lang="en-GB" dirty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Interpretation</a:t>
            </a:r>
            <a:endParaRPr lang="en-GB" sz="2400" dirty="0"/>
          </a:p>
          <a:p>
            <a:pPr lvl="1">
              <a:buFontTx/>
              <a:buNone/>
            </a:pPr>
            <a:r>
              <a:rPr lang="en-GB" sz="2400" dirty="0"/>
              <a:t>|Z| &lt; 2 </a:t>
            </a:r>
            <a:r>
              <a:rPr lang="en-GB" sz="2400" dirty="0">
                <a:sym typeface="Symbol" pitchFamily="18" charset="2"/>
              </a:rPr>
              <a:t> satisfactory performance</a:t>
            </a:r>
          </a:p>
          <a:p>
            <a:pPr lvl="1">
              <a:buFontTx/>
              <a:buNone/>
            </a:pPr>
            <a:r>
              <a:rPr lang="en-GB" sz="2400" dirty="0">
                <a:sym typeface="Symbol" pitchFamily="18" charset="2"/>
              </a:rPr>
              <a:t>2 &lt; |Z| &lt; 3</a:t>
            </a:r>
          </a:p>
          <a:p>
            <a:pPr lvl="1">
              <a:buFontTx/>
              <a:buNone/>
            </a:pPr>
            <a:r>
              <a:rPr lang="en-GB" sz="2400" dirty="0">
                <a:sym typeface="Symbol" pitchFamily="18" charset="2"/>
              </a:rPr>
              <a:t>|Z| &gt; 3</a:t>
            </a:r>
          </a:p>
        </p:txBody>
      </p:sp>
      <p:graphicFrame>
        <p:nvGraphicFramePr>
          <p:cNvPr id="228356" name="Object 4"/>
          <p:cNvGraphicFramePr>
            <a:graphicFrameLocks noChangeAspect="1"/>
          </p:cNvGraphicFramePr>
          <p:nvPr/>
        </p:nvGraphicFramePr>
        <p:xfrm>
          <a:off x="843539" y="1969364"/>
          <a:ext cx="1328737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r:id="rId3" imgW="660113" imgH="393529" progId="Equation.3">
                  <p:embed/>
                </p:oleObj>
              </mc:Choice>
              <mc:Fallback>
                <p:oleObj r:id="rId3" imgW="660113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539" y="1969364"/>
                        <a:ext cx="1328737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29"/>
          <p:cNvSpPr>
            <a:spLocks noChangeArrowheads="1"/>
          </p:cNvSpPr>
          <p:nvPr/>
        </p:nvSpPr>
        <p:spPr bwMode="auto">
          <a:xfrm>
            <a:off x="2424545" y="1898073"/>
            <a:ext cx="75715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cs typeface="Times New Roman" pitchFamily="18" charset="0"/>
              </a:rPr>
              <a:t>where	 </a:t>
            </a:r>
            <a:r>
              <a:rPr lang="en-US" sz="2000" dirty="0" smtClean="0">
                <a:cs typeface="Times New Roman" pitchFamily="18" charset="0"/>
              </a:rPr>
              <a:t>y  = </a:t>
            </a:r>
            <a:r>
              <a:rPr lang="en-US" sz="2000" dirty="0">
                <a:cs typeface="Times New Roman" pitchFamily="18" charset="0"/>
              </a:rPr>
              <a:t>the average laboratory result</a:t>
            </a:r>
          </a:p>
          <a:p>
            <a:r>
              <a:rPr lang="en-US" sz="2000" dirty="0">
                <a:cs typeface="Times New Roman" pitchFamily="18" charset="0"/>
              </a:rPr>
              <a:t>	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i="1" dirty="0" smtClean="0">
                <a:cs typeface="Times New Roman" pitchFamily="18" charset="0"/>
              </a:rPr>
              <a:t>m </a:t>
            </a:r>
            <a:r>
              <a:rPr lang="en-US" sz="2000" dirty="0" smtClean="0">
                <a:cs typeface="Times New Roman" pitchFamily="18" charset="0"/>
              </a:rPr>
              <a:t>= </a:t>
            </a:r>
            <a:r>
              <a:rPr lang="en-US" sz="2000" dirty="0">
                <a:cs typeface="Times New Roman" pitchFamily="18" charset="0"/>
              </a:rPr>
              <a:t>grand mean</a:t>
            </a:r>
          </a:p>
          <a:p>
            <a:r>
              <a:rPr lang="en-US" sz="2000" dirty="0">
                <a:cs typeface="Times New Roman" pitchFamily="18" charset="0"/>
              </a:rPr>
              <a:t>	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i="1" dirty="0" smtClean="0">
                <a:cs typeface="Times New Roman" pitchFamily="18" charset="0"/>
              </a:rPr>
              <a:t>s </a:t>
            </a:r>
            <a:r>
              <a:rPr lang="en-US" sz="2000" dirty="0" smtClean="0">
                <a:cs typeface="Times New Roman" pitchFamily="18" charset="0"/>
              </a:rPr>
              <a:t>= </a:t>
            </a:r>
            <a:r>
              <a:rPr lang="en-US" sz="2000" dirty="0">
                <a:cs typeface="Times New Roman" pitchFamily="18" charset="0"/>
              </a:rPr>
              <a:t>standard deviation of laboratory </a:t>
            </a:r>
            <a:r>
              <a:rPr lang="en-US" sz="2000" dirty="0" smtClean="0">
                <a:cs typeface="Times New Roman" pitchFamily="18" charset="0"/>
              </a:rPr>
              <a:t>averages			</a:t>
            </a:r>
            <a:endParaRPr lang="en-GB" sz="2000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1925" y="5541818"/>
            <a:ext cx="552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smtClean="0"/>
              <a:t>Performance </a:t>
            </a:r>
            <a:r>
              <a:rPr lang="nl-NL" sz="2400" i="1" dirty="0" err="1" smtClean="0"/>
              <a:t>compared</a:t>
            </a:r>
            <a:r>
              <a:rPr lang="nl-NL" sz="2400" i="1" dirty="0" smtClean="0"/>
              <a:t> to “the field”</a:t>
            </a:r>
            <a:endParaRPr lang="nl-NL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NMi  -  the Science of Measurement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B8BF-1A67-4C72-ACCB-EB18492516E2}" type="slidenum">
              <a:rPr lang="nl-NL"/>
              <a:pPr/>
              <a:t>31</a:t>
            </a:fld>
            <a:endParaRPr lang="nl-NL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8473" y="0"/>
            <a:ext cx="7287490" cy="116378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Performance </a:t>
            </a:r>
            <a:r>
              <a:rPr lang="en-GB" dirty="0" smtClean="0"/>
              <a:t>assessment</a:t>
            </a:r>
            <a:br>
              <a:rPr lang="en-GB" dirty="0" smtClean="0"/>
            </a:br>
            <a:r>
              <a:rPr lang="en-GB" i="1" dirty="0" smtClean="0"/>
              <a:t>E</a:t>
            </a:r>
            <a:r>
              <a:rPr lang="en-GB" i="1" baseline="-25000" dirty="0" smtClean="0"/>
              <a:t>n</a:t>
            </a:r>
            <a:r>
              <a:rPr lang="en-GB" dirty="0" smtClean="0"/>
              <a:t>-score</a:t>
            </a:r>
            <a:endParaRPr lang="en-GB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781" y="1302327"/>
            <a:ext cx="8229600" cy="3754583"/>
          </a:xfrm>
        </p:spPr>
        <p:txBody>
          <a:bodyPr/>
          <a:lstStyle/>
          <a:p>
            <a:r>
              <a:rPr lang="en-GB" sz="2400" dirty="0" smtClean="0"/>
              <a:t>Alternative:</a:t>
            </a:r>
            <a:endParaRPr lang="en-GB" sz="2400" dirty="0"/>
          </a:p>
          <a:p>
            <a:endParaRPr lang="en-GB" dirty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Interpretation</a:t>
            </a:r>
            <a:endParaRPr lang="en-GB" sz="2400" dirty="0"/>
          </a:p>
          <a:p>
            <a:pPr lvl="1">
              <a:buFontTx/>
              <a:buNone/>
            </a:pPr>
            <a:r>
              <a:rPr lang="en-GB" sz="2400" dirty="0" smtClean="0"/>
              <a:t>|</a:t>
            </a:r>
            <a:r>
              <a:rPr lang="en-GB" sz="2400" i="1" dirty="0" smtClean="0"/>
              <a:t>E</a:t>
            </a:r>
            <a:r>
              <a:rPr lang="en-GB" sz="2400" i="1" baseline="-25000" dirty="0" smtClean="0"/>
              <a:t>n</a:t>
            </a:r>
            <a:r>
              <a:rPr lang="en-GB" sz="2400" dirty="0" smtClean="0"/>
              <a:t>| </a:t>
            </a:r>
            <a:r>
              <a:rPr lang="en-GB" sz="2400" dirty="0"/>
              <a:t>&lt; </a:t>
            </a:r>
            <a:r>
              <a:rPr lang="en-GB" sz="2400" dirty="0" smtClean="0"/>
              <a:t>1 </a:t>
            </a:r>
            <a:r>
              <a:rPr lang="en-GB" sz="2400" dirty="0">
                <a:sym typeface="Symbol" pitchFamily="18" charset="2"/>
              </a:rPr>
              <a:t> satisfactory performance</a:t>
            </a:r>
          </a:p>
          <a:p>
            <a:pPr lvl="1">
              <a:buFontTx/>
              <a:buNone/>
            </a:pPr>
            <a:r>
              <a:rPr lang="en-GB" sz="2400" dirty="0" smtClean="0"/>
              <a:t>|</a:t>
            </a:r>
            <a:r>
              <a:rPr lang="en-GB" sz="2400" i="1" dirty="0" smtClean="0"/>
              <a:t>E</a:t>
            </a:r>
            <a:r>
              <a:rPr lang="en-GB" sz="2400" i="1" baseline="-25000" dirty="0" smtClean="0"/>
              <a:t>n</a:t>
            </a:r>
            <a:r>
              <a:rPr lang="en-GB" sz="2400" dirty="0" smtClean="0"/>
              <a:t>| &gt; 1 </a:t>
            </a:r>
            <a:r>
              <a:rPr lang="en-GB" sz="2400" dirty="0" smtClean="0">
                <a:sym typeface="Symbol" pitchFamily="18" charset="2"/>
              </a:rPr>
              <a:t> non-satisfactory performance</a:t>
            </a: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603250" y="1913803"/>
          <a:ext cx="30448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name="Equation" r:id="rId3" imgW="1523880" imgH="469800" progId="Equation.3">
                  <p:embed/>
                </p:oleObj>
              </mc:Choice>
              <mc:Fallback>
                <p:oleObj name="Equation" r:id="rId3" imgW="152388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913803"/>
                        <a:ext cx="3044825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29"/>
          <p:cNvSpPr>
            <a:spLocks noChangeArrowheads="1"/>
          </p:cNvSpPr>
          <p:nvPr/>
        </p:nvSpPr>
        <p:spPr bwMode="auto">
          <a:xfrm>
            <a:off x="4017818" y="1959552"/>
            <a:ext cx="358789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cs typeface="Times New Roman" pitchFamily="18" charset="0"/>
              </a:rPr>
              <a:t>where	 </a:t>
            </a:r>
            <a:r>
              <a:rPr lang="en-US" sz="2000" i="1" dirty="0" smtClean="0">
                <a:cs typeface="Times New Roman" pitchFamily="18" charset="0"/>
              </a:rPr>
              <a:t>x</a:t>
            </a:r>
            <a:r>
              <a:rPr lang="en-US" sz="2000" i="1" baseline="-25000" dirty="0" smtClean="0">
                <a:cs typeface="Times New Roman" pitchFamily="18" charset="0"/>
              </a:rPr>
              <a:t>i</a:t>
            </a:r>
            <a:r>
              <a:rPr lang="en-US" sz="2000" baseline="-250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  = laboratory </a:t>
            </a:r>
            <a:r>
              <a:rPr lang="en-US" sz="2000" dirty="0">
                <a:cs typeface="Times New Roman" pitchFamily="18" charset="0"/>
              </a:rPr>
              <a:t>result</a:t>
            </a:r>
          </a:p>
          <a:p>
            <a:r>
              <a:rPr lang="en-US" sz="2000" dirty="0">
                <a:cs typeface="Times New Roman" pitchFamily="18" charset="0"/>
              </a:rPr>
              <a:t>	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i="1" dirty="0" err="1" smtClean="0">
                <a:cs typeface="Times New Roman" pitchFamily="18" charset="0"/>
              </a:rPr>
              <a:t>x</a:t>
            </a:r>
            <a:r>
              <a:rPr lang="en-US" sz="2000" i="1" baseline="-25000" dirty="0" err="1" smtClean="0">
                <a:cs typeface="Times New Roman" pitchFamily="18" charset="0"/>
              </a:rPr>
              <a:t>PT</a:t>
            </a:r>
            <a:r>
              <a:rPr lang="en-US" sz="2000" dirty="0" smtClean="0">
                <a:cs typeface="Times New Roman" pitchFamily="18" charset="0"/>
              </a:rPr>
              <a:t> = reference value</a:t>
            </a:r>
            <a:endParaRPr lang="en-US" sz="2000" dirty="0">
              <a:cs typeface="Times New Roman" pitchFamily="18" charset="0"/>
            </a:endParaRPr>
          </a:p>
          <a:p>
            <a:r>
              <a:rPr lang="en-US" sz="2000" dirty="0">
                <a:cs typeface="Times New Roman" pitchFamily="18" charset="0"/>
              </a:rPr>
              <a:t>	</a:t>
            </a:r>
            <a:r>
              <a:rPr lang="en-US" sz="2000" dirty="0" smtClean="0">
                <a:cs typeface="Times New Roman" pitchFamily="18" charset="0"/>
              </a:rPr>
              <a:t> 			</a:t>
            </a:r>
            <a:endParaRPr lang="en-GB" sz="2000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0872" y="5278582"/>
            <a:ext cx="6386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err="1" smtClean="0"/>
              <a:t>Individual</a:t>
            </a:r>
            <a:r>
              <a:rPr lang="nl-NL" sz="2400" i="1" dirty="0" smtClean="0"/>
              <a:t> performance, </a:t>
            </a:r>
            <a:r>
              <a:rPr lang="nl-NL" sz="2400" i="1" dirty="0" err="1" smtClean="0"/>
              <a:t>based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on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result</a:t>
            </a:r>
            <a:r>
              <a:rPr lang="nl-NL" sz="2400" i="1" dirty="0" smtClean="0"/>
              <a:t> </a:t>
            </a:r>
            <a:r>
              <a:rPr lang="nl-NL" sz="2400" i="1" u="sng" dirty="0" smtClean="0"/>
              <a:t>and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uncertainty</a:t>
            </a:r>
            <a:endParaRPr lang="nl-NL" sz="2400" i="1" dirty="0" smtClean="0"/>
          </a:p>
          <a:p>
            <a:r>
              <a:rPr lang="nl-NL" sz="2400" i="1" dirty="0" smtClean="0"/>
              <a:t>	(“</a:t>
            </a:r>
            <a:r>
              <a:rPr lang="nl-NL" sz="2400" i="1" dirty="0" err="1" smtClean="0"/>
              <a:t>satisfactory</a:t>
            </a:r>
            <a:r>
              <a:rPr lang="nl-NL" sz="2400" i="1" dirty="0" smtClean="0"/>
              <a:t>” </a:t>
            </a:r>
            <a:r>
              <a:rPr lang="nl-NL" sz="2400" i="1" dirty="0" err="1" smtClean="0"/>
              <a:t>linked</a:t>
            </a:r>
            <a:r>
              <a:rPr lang="nl-NL" sz="2400" i="1" dirty="0" smtClean="0"/>
              <a:t> to </a:t>
            </a:r>
            <a:r>
              <a:rPr lang="nl-NL" sz="2400" i="1" dirty="0" err="1" smtClean="0"/>
              <a:t>uncertainty</a:t>
            </a:r>
            <a:r>
              <a:rPr lang="nl-NL" sz="2400" i="1" dirty="0" smtClean="0"/>
              <a:t>)</a:t>
            </a:r>
            <a:endParaRPr lang="nl-NL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130" y="0"/>
            <a:ext cx="7433814" cy="11462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chemeClr val="tx2"/>
                </a:solidFill>
              </a:rPr>
              <a:t>Mengsel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afgerond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bij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leverancier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30184" y="6355080"/>
            <a:ext cx="356616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9490" y="1676400"/>
            <a:ext cx="57357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Cilinder</a:t>
            </a:r>
          </a:p>
          <a:p>
            <a:r>
              <a:rPr lang="nl-NL" sz="2400" dirty="0" smtClean="0"/>
              <a:t>Zuiverheid van de uitgangsgassen</a:t>
            </a:r>
          </a:p>
          <a:p>
            <a:r>
              <a:rPr lang="nl-NL" sz="2400" dirty="0" smtClean="0"/>
              <a:t>Vulproces</a:t>
            </a:r>
          </a:p>
          <a:p>
            <a:r>
              <a:rPr lang="nl-NL" sz="2400" dirty="0" smtClean="0"/>
              <a:t>Analyse ter verificatie</a:t>
            </a:r>
          </a:p>
          <a:p>
            <a:r>
              <a:rPr lang="nl-NL" sz="2400" dirty="0" smtClean="0"/>
              <a:t>Stabiliteitsstudie (vergelijkbaar mengsel)</a:t>
            </a:r>
          </a:p>
          <a:p>
            <a:r>
              <a:rPr lang="nl-NL" sz="2400" dirty="0" smtClean="0"/>
              <a:t>Accreditatie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8" name="Right Brace 7"/>
          <p:cNvSpPr/>
          <p:nvPr/>
        </p:nvSpPr>
        <p:spPr>
          <a:xfrm>
            <a:off x="5791200" y="1537855"/>
            <a:ext cx="415636" cy="2521527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6428509" y="2396836"/>
            <a:ext cx="2382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Juiste mengsel naar de gebruiker</a:t>
            </a:r>
            <a:endParaRPr lang="nl-NL" sz="2400" dirty="0"/>
          </a:p>
        </p:txBody>
      </p:sp>
      <p:sp>
        <p:nvSpPr>
          <p:cNvPr id="11" name="Rectangle 10"/>
          <p:cNvSpPr/>
          <p:nvPr/>
        </p:nvSpPr>
        <p:spPr>
          <a:xfrm>
            <a:off x="775853" y="5419544"/>
            <a:ext cx="7938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Niet </a:t>
            </a:r>
            <a:r>
              <a:rPr lang="en-US" sz="2400" i="1" dirty="0" err="1" smtClean="0"/>
              <a:t>altijd</a:t>
            </a:r>
            <a:r>
              <a:rPr lang="en-US" sz="2400" i="1" dirty="0" smtClean="0"/>
              <a:t> “bol.com” : </a:t>
            </a:r>
            <a:r>
              <a:rPr lang="en-US" sz="2400" i="1" dirty="0" err="1" smtClean="0"/>
              <a:t>vandaag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besteld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morgen</a:t>
            </a:r>
            <a:r>
              <a:rPr lang="en-US" sz="2400" i="1" dirty="0" smtClean="0"/>
              <a:t> in </a:t>
            </a:r>
            <a:r>
              <a:rPr lang="en-US" sz="2400" i="1" dirty="0" err="1" smtClean="0"/>
              <a:t>huis</a:t>
            </a:r>
            <a:endParaRPr lang="en-US" sz="2400" i="1" dirty="0" smtClean="0"/>
          </a:p>
          <a:p>
            <a:r>
              <a:rPr lang="en-US" sz="2400" i="1" dirty="0" smtClean="0">
                <a:sym typeface="Wingdings" pitchFamily="2" charset="2"/>
              </a:rPr>
              <a:t> </a:t>
            </a:r>
            <a:r>
              <a:rPr lang="en-US" sz="2400" i="1" dirty="0" err="1" smtClean="0">
                <a:sym typeface="Wingdings" pitchFamily="2" charset="2"/>
              </a:rPr>
              <a:t>Ook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veelal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maatwerk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Houdbaarheid</a:t>
            </a: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voor</a:t>
            </a: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gebruiker</a:t>
            </a:r>
            <a:endParaRPr lang="en-GB" sz="3200" b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1" y="6355080"/>
            <a:ext cx="476873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1782" y="1690255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323528" y="1522900"/>
            <a:ext cx="8820472" cy="512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8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489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48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89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9pPr>
          </a:lstStyle>
          <a:p>
            <a:r>
              <a:rPr lang="en-US" dirty="0" err="1" smtClean="0"/>
              <a:t>Kwaliteit</a:t>
            </a:r>
            <a:r>
              <a:rPr lang="en-US" dirty="0" smtClean="0"/>
              <a:t> van het </a:t>
            </a:r>
            <a:r>
              <a:rPr lang="en-US" dirty="0" err="1" smtClean="0"/>
              <a:t>mengsel</a:t>
            </a:r>
            <a:r>
              <a:rPr lang="en-US" dirty="0" smtClean="0"/>
              <a:t> </a:t>
            </a:r>
            <a:r>
              <a:rPr lang="en-US" dirty="0" err="1" smtClean="0"/>
              <a:t>behouden</a:t>
            </a:r>
            <a:endParaRPr lang="en-US" dirty="0" smtClean="0"/>
          </a:p>
          <a:p>
            <a:pPr lvl="1"/>
            <a:r>
              <a:rPr lang="en-US" dirty="0" err="1" smtClean="0"/>
              <a:t>Temperatuur</a:t>
            </a:r>
            <a:r>
              <a:rPr lang="en-US" dirty="0" smtClean="0"/>
              <a:t> </a:t>
            </a:r>
            <a:r>
              <a:rPr lang="en-US" dirty="0" err="1" smtClean="0"/>
              <a:t>tijdens</a:t>
            </a:r>
            <a:r>
              <a:rPr lang="en-US" dirty="0" smtClean="0"/>
              <a:t> transport en </a:t>
            </a:r>
            <a:r>
              <a:rPr lang="en-US" dirty="0" err="1" smtClean="0"/>
              <a:t>gebruik</a:t>
            </a:r>
            <a:r>
              <a:rPr lang="en-US" dirty="0" smtClean="0"/>
              <a:t>: </a:t>
            </a:r>
            <a:r>
              <a:rPr lang="en-US" dirty="0" err="1" smtClean="0"/>
              <a:t>dauwpunt</a:t>
            </a:r>
            <a:endParaRPr lang="en-US" dirty="0" smtClean="0"/>
          </a:p>
          <a:p>
            <a:pPr lvl="1"/>
            <a:r>
              <a:rPr lang="en-US" dirty="0" err="1" smtClean="0"/>
              <a:t>Spoelen</a:t>
            </a:r>
            <a:r>
              <a:rPr lang="en-US" dirty="0" smtClean="0"/>
              <a:t> van </a:t>
            </a:r>
            <a:r>
              <a:rPr lang="en-US" dirty="0" err="1" smtClean="0"/>
              <a:t>reduceer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Overbrengen</a:t>
            </a:r>
            <a:r>
              <a:rPr lang="en-US" dirty="0" smtClean="0"/>
              <a:t> van </a:t>
            </a:r>
            <a:r>
              <a:rPr lang="en-US" dirty="0" err="1" smtClean="0"/>
              <a:t>mengsel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analyzer</a:t>
            </a:r>
          </a:p>
          <a:p>
            <a:pPr lvl="1"/>
            <a:r>
              <a:rPr lang="en-US" dirty="0" err="1" smtClean="0"/>
              <a:t>Geschikt</a:t>
            </a:r>
            <a:r>
              <a:rPr lang="en-US" dirty="0" smtClean="0"/>
              <a:t> </a:t>
            </a:r>
            <a:r>
              <a:rPr lang="en-US" dirty="0" err="1" smtClean="0"/>
              <a:t>materiaal</a:t>
            </a:r>
            <a:endParaRPr lang="en-US" dirty="0" smtClean="0"/>
          </a:p>
          <a:p>
            <a:pPr lvl="1"/>
            <a:r>
              <a:rPr lang="en-US" dirty="0" err="1" smtClean="0"/>
              <a:t>Lekdicht</a:t>
            </a:r>
            <a:endParaRPr lang="en-US" dirty="0" smtClean="0"/>
          </a:p>
          <a:p>
            <a:pPr lvl="1"/>
            <a:endParaRPr lang="nl-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9144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Spoelen</a:t>
            </a: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van </a:t>
            </a:r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een</a:t>
            </a: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reduceer</a:t>
            </a: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ventiel</a:t>
            </a:r>
            <a:endParaRPr lang="en-GB" sz="3200" b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1" y="6355080"/>
            <a:ext cx="476873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1782" y="1690255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618" y="922429"/>
            <a:ext cx="6572250" cy="33863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345" y="4322618"/>
            <a:ext cx="5153891" cy="25353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Spoelen</a:t>
            </a:r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van </a:t>
            </a:r>
            <a:r>
              <a:rPr lang="en-GB" sz="28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een</a:t>
            </a:r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reduceer</a:t>
            </a:r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ventiel</a:t>
            </a:r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GB" sz="28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vervolg</a:t>
            </a:r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GB" sz="2800" b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1" y="6355080"/>
            <a:ext cx="476873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1782" y="1690255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323528" y="1522900"/>
            <a:ext cx="8820472" cy="512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8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489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48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89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Na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aantal</a:t>
            </a:r>
            <a:r>
              <a:rPr lang="en-US" dirty="0" smtClean="0"/>
              <a:t> </a:t>
            </a:r>
            <a:r>
              <a:rPr lang="en-US" dirty="0" err="1" smtClean="0"/>
              <a:t>keer</a:t>
            </a:r>
            <a:r>
              <a:rPr lang="en-US" dirty="0" smtClean="0"/>
              <a:t> “</a:t>
            </a:r>
            <a:r>
              <a:rPr lang="en-US" dirty="0" err="1" smtClean="0"/>
              <a:t>goed</a:t>
            </a:r>
            <a:r>
              <a:rPr lang="en-US" dirty="0" smtClean="0"/>
              <a:t>” </a:t>
            </a:r>
            <a:r>
              <a:rPr lang="en-US" dirty="0" err="1" smtClean="0"/>
              <a:t>spoelen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nog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aantal</a:t>
            </a:r>
            <a:r>
              <a:rPr lang="en-US" dirty="0" smtClean="0"/>
              <a:t> ppm O</a:t>
            </a:r>
            <a:r>
              <a:rPr lang="en-US" baseline="-25000" dirty="0" smtClean="0"/>
              <a:t>2</a:t>
            </a:r>
            <a:r>
              <a:rPr lang="en-US" dirty="0" smtClean="0"/>
              <a:t> in de </a:t>
            </a:r>
            <a:r>
              <a:rPr lang="en-US" dirty="0" err="1" smtClean="0"/>
              <a:t>kraan</a:t>
            </a:r>
            <a:r>
              <a:rPr lang="en-US" dirty="0" smtClean="0"/>
              <a:t> </a:t>
            </a:r>
            <a:r>
              <a:rPr lang="en-US" dirty="0" err="1" smtClean="0"/>
              <a:t>aanwezig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openen</a:t>
            </a:r>
            <a:r>
              <a:rPr lang="en-US" dirty="0" smtClean="0"/>
              <a:t> van de </a:t>
            </a:r>
            <a:r>
              <a:rPr lang="en-US" dirty="0" err="1" smtClean="0"/>
              <a:t>kraan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de </a:t>
            </a:r>
            <a:r>
              <a:rPr lang="en-US" dirty="0" err="1" smtClean="0"/>
              <a:t>fles</a:t>
            </a:r>
            <a:r>
              <a:rPr lang="en-US" dirty="0" smtClean="0"/>
              <a:t> in </a:t>
            </a:r>
            <a:r>
              <a:rPr lang="en-US" dirty="0" err="1" smtClean="0"/>
              <a:t>gaan</a:t>
            </a:r>
            <a:r>
              <a:rPr lang="en-US" dirty="0" smtClean="0"/>
              <a:t> </a:t>
            </a:r>
          </a:p>
          <a:p>
            <a:pPr lvl="2"/>
            <a:r>
              <a:rPr lang="en-US" sz="2400" dirty="0" err="1" smtClean="0"/>
              <a:t>Vaak</a:t>
            </a:r>
            <a:r>
              <a:rPr lang="en-US" sz="2400" dirty="0" smtClean="0"/>
              <a:t> </a:t>
            </a:r>
            <a:r>
              <a:rPr lang="en-US" sz="2400" dirty="0" err="1" smtClean="0"/>
              <a:t>geen</a:t>
            </a:r>
            <a:r>
              <a:rPr lang="en-US" sz="2400" dirty="0" smtClean="0"/>
              <a:t> significant effect, </a:t>
            </a:r>
            <a:r>
              <a:rPr lang="en-US" sz="2400" dirty="0" err="1" smtClean="0"/>
              <a:t>maar</a:t>
            </a:r>
            <a:r>
              <a:rPr lang="en-US" sz="2400" dirty="0" smtClean="0"/>
              <a:t> </a:t>
            </a:r>
            <a:r>
              <a:rPr lang="en-US" sz="2400" dirty="0" err="1" smtClean="0"/>
              <a:t>wel</a:t>
            </a:r>
            <a:r>
              <a:rPr lang="en-US" sz="2400" dirty="0" smtClean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</a:t>
            </a:r>
            <a:r>
              <a:rPr lang="en-US" sz="2400" dirty="0" err="1" smtClean="0"/>
              <a:t>bijv</a:t>
            </a:r>
            <a:r>
              <a:rPr lang="en-US" sz="2400" dirty="0" smtClean="0"/>
              <a:t>. 1 ppm NO</a:t>
            </a:r>
          </a:p>
          <a:p>
            <a:endParaRPr lang="en-US" sz="2600" dirty="0" smtClean="0"/>
          </a:p>
          <a:p>
            <a:r>
              <a:rPr lang="en-US" sz="2600" dirty="0" err="1" smtClean="0"/>
              <a:t>Vocht</a:t>
            </a:r>
            <a:r>
              <a:rPr lang="en-US" sz="2600" dirty="0" smtClean="0"/>
              <a:t> is </a:t>
            </a:r>
            <a:r>
              <a:rPr lang="en-US" sz="2600" dirty="0" err="1" smtClean="0"/>
              <a:t>nog</a:t>
            </a:r>
            <a:r>
              <a:rPr lang="en-US" sz="2600" dirty="0" smtClean="0"/>
              <a:t> </a:t>
            </a:r>
            <a:r>
              <a:rPr lang="en-US" sz="2600" dirty="0" err="1" smtClean="0"/>
              <a:t>lastiger</a:t>
            </a:r>
            <a:r>
              <a:rPr lang="en-US" sz="2600" dirty="0" smtClean="0"/>
              <a:t> </a:t>
            </a:r>
            <a:r>
              <a:rPr lang="en-US" sz="2600" dirty="0" err="1" smtClean="0"/>
              <a:t>om</a:t>
            </a:r>
            <a:r>
              <a:rPr lang="en-US" sz="2600" dirty="0" smtClean="0"/>
              <a:t> </a:t>
            </a:r>
            <a:r>
              <a:rPr lang="en-US" sz="2600" dirty="0" err="1" smtClean="0"/>
              <a:t>te</a:t>
            </a:r>
            <a:r>
              <a:rPr lang="en-US" sz="2600" dirty="0" smtClean="0"/>
              <a:t> </a:t>
            </a:r>
            <a:r>
              <a:rPr lang="en-US" sz="2600" dirty="0" err="1" smtClean="0"/>
              <a:t>spoelen</a:t>
            </a:r>
            <a:endParaRPr lang="en-US" sz="2600" dirty="0" smtClean="0"/>
          </a:p>
          <a:p>
            <a:pPr lvl="1"/>
            <a:r>
              <a:rPr lang="en-US" sz="2600" dirty="0" err="1" smtClean="0"/>
              <a:t>Bij</a:t>
            </a:r>
            <a:r>
              <a:rPr lang="en-US" sz="2600" dirty="0" smtClean="0"/>
              <a:t> </a:t>
            </a:r>
            <a:r>
              <a:rPr lang="en-US" sz="2600" dirty="0" err="1" smtClean="0"/>
              <a:t>gewoon</a:t>
            </a:r>
            <a:r>
              <a:rPr lang="en-US" sz="2600" dirty="0" smtClean="0"/>
              <a:t> </a:t>
            </a:r>
            <a:r>
              <a:rPr lang="en-US" sz="2600" dirty="0" err="1" smtClean="0"/>
              <a:t>spoelen</a:t>
            </a:r>
            <a:r>
              <a:rPr lang="en-US" sz="2600" dirty="0" smtClean="0"/>
              <a:t> </a:t>
            </a:r>
            <a:r>
              <a:rPr lang="en-US" sz="2600" dirty="0" err="1" smtClean="0"/>
              <a:t>kan</a:t>
            </a:r>
            <a:r>
              <a:rPr lang="en-US" sz="2600" dirty="0" smtClean="0"/>
              <a:t>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 de </a:t>
            </a:r>
            <a:r>
              <a:rPr lang="en-US" sz="2600" dirty="0" err="1" smtClean="0"/>
              <a:t>cilinder</a:t>
            </a:r>
            <a:r>
              <a:rPr lang="en-US" sz="2600" dirty="0" smtClean="0"/>
              <a:t> in </a:t>
            </a:r>
            <a:r>
              <a:rPr lang="en-US" sz="2600" dirty="0" err="1" smtClean="0"/>
              <a:t>gaan</a:t>
            </a:r>
            <a:endParaRPr lang="en-US" sz="2600" dirty="0" smtClean="0"/>
          </a:p>
          <a:p>
            <a:pPr lvl="2"/>
            <a:r>
              <a:rPr lang="en-US" sz="2400" dirty="0" err="1" smtClean="0"/>
              <a:t>Vaak</a:t>
            </a:r>
            <a:r>
              <a:rPr lang="en-US" sz="2400" dirty="0" smtClean="0"/>
              <a:t> </a:t>
            </a:r>
            <a:r>
              <a:rPr lang="en-US" sz="2400" dirty="0" err="1" smtClean="0"/>
              <a:t>geen</a:t>
            </a:r>
            <a:r>
              <a:rPr lang="en-US" sz="2400" dirty="0" smtClean="0"/>
              <a:t> significant effect, </a:t>
            </a:r>
            <a:r>
              <a:rPr lang="en-US" sz="2400" dirty="0" err="1" smtClean="0"/>
              <a:t>maar</a:t>
            </a:r>
            <a:r>
              <a:rPr lang="en-US" sz="2400" dirty="0" smtClean="0"/>
              <a:t> </a:t>
            </a:r>
            <a:r>
              <a:rPr lang="en-US" sz="2400" dirty="0" err="1" smtClean="0"/>
              <a:t>wel</a:t>
            </a:r>
            <a:r>
              <a:rPr lang="en-US" sz="2400" dirty="0" smtClean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</a:t>
            </a:r>
            <a:r>
              <a:rPr lang="en-US" sz="2400" dirty="0" err="1" smtClean="0"/>
              <a:t>bijv</a:t>
            </a:r>
            <a:r>
              <a:rPr lang="en-US" sz="2400" dirty="0" smtClean="0"/>
              <a:t>. 10 ppm HCl </a:t>
            </a:r>
            <a:endParaRPr lang="nl-NL" sz="2400" dirty="0" smtClean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7654" y="5170806"/>
            <a:ext cx="2286000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Gebruik</a:t>
            </a: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van </a:t>
            </a:r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juiste</a:t>
            </a: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materiaal</a:t>
            </a: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en </a:t>
            </a:r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goed</a:t>
            </a: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beschreven</a:t>
            </a: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methode</a:t>
            </a: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... </a:t>
            </a:r>
            <a:b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En </a:t>
            </a:r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nog</a:t>
            </a: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gaat</a:t>
            </a: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het </a:t>
            </a:r>
            <a:r>
              <a:rPr lang="en-GB" sz="32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mis</a:t>
            </a: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GB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</a:t>
            </a:r>
            <a:endParaRPr lang="en-GB" sz="3200" b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1" y="6355080"/>
            <a:ext cx="476873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1782" y="1690255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114858" y="1997220"/>
          <a:ext cx="4948237" cy="235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1" name="Chart" r:id="rId4" imgW="4029313" imgH="1914763" progId="Excel.Chart.8">
                  <p:embed/>
                </p:oleObj>
              </mc:Choice>
              <mc:Fallback>
                <p:oleObj name="Chart" r:id="rId4" imgW="4029313" imgH="1914763" progId="Excel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858" y="1997220"/>
                        <a:ext cx="4948237" cy="235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97227" y="1530639"/>
            <a:ext cx="6269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Verification of set of NO</a:t>
            </a:r>
            <a:r>
              <a:rPr lang="en-US" baseline="-25000" dirty="0"/>
              <a:t>2</a:t>
            </a:r>
            <a:r>
              <a:rPr lang="en-US" dirty="0"/>
              <a:t> mixtures</a:t>
            </a:r>
          </a:p>
        </p:txBody>
      </p:sp>
      <p:graphicFrame>
        <p:nvGraphicFramePr>
          <p:cNvPr id="10" name="Object 0"/>
          <p:cNvGraphicFramePr>
            <a:graphicFrameLocks noChangeAspect="1"/>
          </p:cNvGraphicFramePr>
          <p:nvPr/>
        </p:nvGraphicFramePr>
        <p:xfrm>
          <a:off x="1389495" y="4507057"/>
          <a:ext cx="2219325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2" name="Worksheet" r:id="rId7" imgW="1724263" imgH="1305163" progId="Excel.Sheet.8">
                  <p:embed/>
                </p:oleObj>
              </mc:Choice>
              <mc:Fallback>
                <p:oleObj name="Worksheet" r:id="rId7" imgW="1724263" imgH="1305163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495" y="4507057"/>
                        <a:ext cx="2219325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3670300" y="4493202"/>
          <a:ext cx="1398588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Worksheet" r:id="rId10" imgW="962263" imgH="1305163" progId="Excel.Sheet.8">
                  <p:embed/>
                </p:oleObj>
              </mc:Choice>
              <mc:Fallback>
                <p:oleObj name="Worksheet" r:id="rId10" imgW="962263" imgH="1305163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493202"/>
                        <a:ext cx="1398588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Keuze</a:t>
            </a:r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van </a:t>
            </a:r>
            <a:r>
              <a:rPr lang="en-GB" sz="28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geschikte</a:t>
            </a:r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tubing</a:t>
            </a:r>
            <a:b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(+ </a:t>
            </a:r>
            <a:r>
              <a:rPr lang="en-GB" sz="28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testen</a:t>
            </a:r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GB" sz="2800" b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1" y="6355080"/>
            <a:ext cx="476873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1782" y="1690255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323528" y="1522900"/>
            <a:ext cx="8820472" cy="512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8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489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48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89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9pPr>
          </a:lstStyle>
          <a:p>
            <a:pPr lvl="0"/>
            <a:r>
              <a:rPr lang="en-US" dirty="0" err="1" smtClean="0"/>
              <a:t>Bijvoorbeeld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Na </a:t>
            </a:r>
            <a:r>
              <a:rPr lang="en-US" dirty="0" err="1" smtClean="0"/>
              <a:t>verhuizing</a:t>
            </a:r>
            <a:r>
              <a:rPr lang="en-US" dirty="0" smtClean="0"/>
              <a:t> </a:t>
            </a:r>
            <a:r>
              <a:rPr lang="en-US" dirty="0" err="1" smtClean="0"/>
              <a:t>nieuwe</a:t>
            </a:r>
            <a:r>
              <a:rPr lang="en-US" dirty="0" smtClean="0"/>
              <a:t> electro polished SS316 </a:t>
            </a:r>
            <a:r>
              <a:rPr lang="en-US" dirty="0" err="1" smtClean="0"/>
              <a:t>voor</a:t>
            </a:r>
            <a:r>
              <a:rPr lang="en-US" dirty="0" smtClean="0"/>
              <a:t> SO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endParaRPr lang="en-US" dirty="0" smtClean="0"/>
          </a:p>
          <a:p>
            <a:pPr lvl="2"/>
            <a:r>
              <a:rPr lang="en-US" sz="2400" dirty="0" smtClean="0"/>
              <a:t>Analyzer: </a:t>
            </a:r>
            <a:r>
              <a:rPr lang="en-US" sz="2400" dirty="0" err="1" smtClean="0"/>
              <a:t>geen</a:t>
            </a:r>
            <a:r>
              <a:rPr lang="en-US" sz="2400" dirty="0" smtClean="0"/>
              <a:t> </a:t>
            </a:r>
            <a:r>
              <a:rPr lang="en-US" sz="2400" dirty="0" err="1" smtClean="0"/>
              <a:t>respons</a:t>
            </a:r>
            <a:endParaRPr lang="en-US" sz="2400" dirty="0" smtClean="0"/>
          </a:p>
          <a:p>
            <a:pPr lvl="3"/>
            <a:r>
              <a:rPr lang="en-US" sz="2400" dirty="0" err="1" smtClean="0"/>
              <a:t>Alle</a:t>
            </a:r>
            <a:r>
              <a:rPr lang="en-US" sz="2400" dirty="0" smtClean="0"/>
              <a:t> SO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werd</a:t>
            </a:r>
            <a:r>
              <a:rPr lang="en-US" sz="2400" dirty="0" smtClean="0"/>
              <a:t> </a:t>
            </a:r>
            <a:r>
              <a:rPr lang="en-US" sz="2400" dirty="0" err="1" smtClean="0"/>
              <a:t>geadsorbeerd</a:t>
            </a:r>
            <a:r>
              <a:rPr lang="en-US" sz="2400" dirty="0" smtClean="0"/>
              <a:t> in de tubing (vet?, </a:t>
            </a:r>
            <a:r>
              <a:rPr lang="en-US" sz="2400" dirty="0" err="1" smtClean="0"/>
              <a:t>pech</a:t>
            </a:r>
            <a:r>
              <a:rPr lang="en-US" sz="2400" dirty="0" smtClean="0"/>
              <a:t>? </a:t>
            </a:r>
            <a:r>
              <a:rPr lang="en-US" sz="2400" dirty="0" err="1" smtClean="0"/>
              <a:t>slechte</a:t>
            </a:r>
            <a:r>
              <a:rPr lang="en-US" sz="2400" dirty="0" smtClean="0"/>
              <a:t> batch?)</a:t>
            </a:r>
          </a:p>
          <a:p>
            <a:pPr lvl="3"/>
            <a:endParaRPr lang="en-US" sz="2400" dirty="0" smtClean="0"/>
          </a:p>
          <a:p>
            <a:pPr lvl="3">
              <a:buFontTx/>
              <a:buChar char="-"/>
            </a:pPr>
            <a:r>
              <a:rPr lang="en-US" sz="2400" dirty="0" err="1" smtClean="0"/>
              <a:t>Bij</a:t>
            </a:r>
            <a:r>
              <a:rPr lang="en-US" sz="2400" dirty="0" smtClean="0"/>
              <a:t> </a:t>
            </a:r>
            <a:r>
              <a:rPr lang="en-US" sz="2400" dirty="0" err="1" smtClean="0"/>
              <a:t>analyse</a:t>
            </a:r>
            <a:r>
              <a:rPr lang="en-US" sz="2400" dirty="0" smtClean="0"/>
              <a:t> van </a:t>
            </a:r>
            <a:r>
              <a:rPr lang="en-US" sz="2400" dirty="0" err="1" smtClean="0"/>
              <a:t>een</a:t>
            </a:r>
            <a:r>
              <a:rPr lang="en-US" sz="2400" dirty="0" smtClean="0"/>
              <a:t> kalibratie gas is de </a:t>
            </a:r>
            <a:r>
              <a:rPr lang="en-US" sz="2400" dirty="0" err="1" smtClean="0"/>
              <a:t>uitkomst</a:t>
            </a:r>
            <a:r>
              <a:rPr lang="en-US" sz="2400" dirty="0" smtClean="0"/>
              <a:t> </a:t>
            </a:r>
            <a:r>
              <a:rPr lang="en-US" sz="2400" dirty="0" err="1" smtClean="0"/>
              <a:t>bekend</a:t>
            </a:r>
            <a:r>
              <a:rPr lang="en-US" sz="2400" dirty="0" smtClean="0"/>
              <a:t>, </a:t>
            </a:r>
            <a:r>
              <a:rPr lang="en-US" sz="2400" dirty="0" err="1" smtClean="0"/>
              <a:t>bij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veldmeting</a:t>
            </a:r>
            <a:r>
              <a:rPr lang="en-US" sz="2400" dirty="0" smtClean="0"/>
              <a:t> </a:t>
            </a:r>
            <a:r>
              <a:rPr lang="en-US" sz="2400" dirty="0" err="1" smtClean="0"/>
              <a:t>niet</a:t>
            </a:r>
            <a:r>
              <a:rPr lang="en-US" sz="2400" dirty="0" smtClean="0"/>
              <a:t>! </a:t>
            </a:r>
          </a:p>
          <a:p>
            <a:pPr lvl="4">
              <a:buFontTx/>
              <a:buChar char="-"/>
            </a:pPr>
            <a:r>
              <a:rPr lang="en-US" sz="2400" dirty="0" err="1" smtClean="0"/>
              <a:t>Onterecht</a:t>
            </a:r>
            <a:r>
              <a:rPr lang="en-US" sz="2400" dirty="0" smtClean="0"/>
              <a:t> </a:t>
            </a:r>
            <a:r>
              <a:rPr lang="en-US" sz="2400" dirty="0" err="1" smtClean="0"/>
              <a:t>laag</a:t>
            </a:r>
            <a:r>
              <a:rPr lang="en-US" sz="2400" dirty="0" smtClean="0"/>
              <a:t> </a:t>
            </a:r>
            <a:r>
              <a:rPr lang="en-US" sz="2400" dirty="0" err="1" smtClean="0"/>
              <a:t>resultaat</a:t>
            </a:r>
            <a:endParaRPr lang="en-US" sz="2400" dirty="0" smtClean="0"/>
          </a:p>
          <a:p>
            <a:pPr lvl="3"/>
            <a:endParaRPr lang="nl-N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27278" y="1"/>
            <a:ext cx="8016722" cy="872836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 smtClean="0">
                <a:solidFill>
                  <a:schemeClr val="tx2"/>
                </a:solidFill>
              </a:rPr>
              <a:t>Onderzoek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naar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verschillende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materialen</a:t>
            </a:r>
            <a:endParaRPr lang="nl-NL" sz="3200" b="1" dirty="0">
              <a:solidFill>
                <a:schemeClr val="tx2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6073"/>
            <a:ext cx="4220307" cy="248750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2224" y="3607358"/>
            <a:ext cx="2542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N.B. 500 data points </a:t>
            </a:r>
            <a:r>
              <a:rPr lang="en-US" sz="1400" dirty="0" smtClean="0">
                <a:cs typeface="Arial"/>
              </a:rPr>
              <a:t>≈ 2 hours</a:t>
            </a:r>
            <a:endParaRPr lang="nl-NL" sz="1400" dirty="0"/>
          </a:p>
        </p:txBody>
      </p:sp>
      <p:grpSp>
        <p:nvGrpSpPr>
          <p:cNvPr id="3" name="Group 25"/>
          <p:cNvGrpSpPr/>
          <p:nvPr/>
        </p:nvGrpSpPr>
        <p:grpSpPr>
          <a:xfrm>
            <a:off x="1662545" y="1118664"/>
            <a:ext cx="7350042" cy="2806520"/>
            <a:chOff x="1662545" y="1118664"/>
            <a:chExt cx="7350042" cy="280652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2338" y="1118664"/>
              <a:ext cx="4370249" cy="2524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742822" y="3617407"/>
              <a:ext cx="41399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With permeation: stable response after 30 minutes</a:t>
              </a:r>
              <a:endParaRPr lang="nl-NL" sz="1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662545" y="1801091"/>
              <a:ext cx="277091" cy="52647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6" name="Straight Arrow Connector 15"/>
            <p:cNvCxnSpPr>
              <a:stCxn id="14" idx="6"/>
            </p:cNvCxnSpPr>
            <p:nvPr/>
          </p:nvCxnSpPr>
          <p:spPr>
            <a:xfrm>
              <a:off x="1939636" y="2064328"/>
              <a:ext cx="3629891" cy="3879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6"/>
          <p:cNvGrpSpPr/>
          <p:nvPr/>
        </p:nvGrpSpPr>
        <p:grpSpPr>
          <a:xfrm>
            <a:off x="0" y="2050473"/>
            <a:ext cx="5687366" cy="4666851"/>
            <a:chOff x="0" y="2050473"/>
            <a:chExt cx="5687366" cy="4666851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978003"/>
              <a:ext cx="4200211" cy="2496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185704" y="6409547"/>
              <a:ext cx="45016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cylinder: No stable response after 2 hours</a:t>
              </a:r>
              <a:endParaRPr lang="nl-NL" sz="14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092036" y="2050473"/>
              <a:ext cx="581891" cy="4156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0" name="Straight Arrow Connector 19"/>
            <p:cNvCxnSpPr>
              <a:stCxn id="18" idx="4"/>
            </p:cNvCxnSpPr>
            <p:nvPr/>
          </p:nvCxnSpPr>
          <p:spPr>
            <a:xfrm flipH="1">
              <a:off x="2355273" y="2466109"/>
              <a:ext cx="27709" cy="231370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"/>
          <p:cNvGrpSpPr/>
          <p:nvPr/>
        </p:nvGrpSpPr>
        <p:grpSpPr>
          <a:xfrm>
            <a:off x="2036618" y="1967345"/>
            <a:ext cx="6965919" cy="4770074"/>
            <a:chOff x="2036618" y="1967345"/>
            <a:chExt cx="6965919" cy="4770074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2290" y="3984281"/>
              <a:ext cx="4370247" cy="2511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943789" y="6429642"/>
              <a:ext cx="3486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No stable response after 6 hours!!</a:t>
              </a:r>
              <a:endParaRPr lang="nl-NL" sz="14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036618" y="1967345"/>
              <a:ext cx="1357746" cy="62345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4" name="Straight Arrow Connector 23"/>
            <p:cNvCxnSpPr>
              <a:stCxn id="22" idx="5"/>
            </p:cNvCxnSpPr>
            <p:nvPr/>
          </p:nvCxnSpPr>
          <p:spPr>
            <a:xfrm>
              <a:off x="3195527" y="2499497"/>
              <a:ext cx="2221600" cy="1767703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143000"/>
          </a:xfrm>
        </p:spPr>
        <p:txBody>
          <a:bodyPr>
            <a:normAutofit/>
          </a:bodyPr>
          <a:lstStyle/>
          <a:p>
            <a:pPr algn="l"/>
            <a:r>
              <a:rPr lang="nl-NL" sz="3100" dirty="0" err="1" smtClean="0"/>
              <a:t>Improved</a:t>
            </a:r>
            <a:r>
              <a:rPr lang="nl-NL" sz="3100" dirty="0" smtClean="0"/>
              <a:t> </a:t>
            </a:r>
            <a:r>
              <a:rPr lang="nl-NL" sz="3100" dirty="0" err="1" smtClean="0"/>
              <a:t>knowledge</a:t>
            </a:r>
            <a:r>
              <a:rPr lang="nl-NL" sz="3100" dirty="0" smtClean="0"/>
              <a:t> </a:t>
            </a:r>
            <a:r>
              <a:rPr lang="nl-NL" sz="3100" dirty="0" err="1" smtClean="0"/>
              <a:t>on</a:t>
            </a:r>
            <a:r>
              <a:rPr lang="nl-NL" sz="3100" dirty="0" smtClean="0"/>
              <a:t> </a:t>
            </a:r>
            <a:r>
              <a:rPr lang="nl-NL" sz="3100" dirty="0" err="1" smtClean="0"/>
              <a:t>adsorption</a:t>
            </a:r>
            <a:r>
              <a:rPr lang="nl-NL" sz="3100" dirty="0" smtClean="0"/>
              <a:t>/</a:t>
            </a:r>
            <a:r>
              <a:rPr lang="nl-NL" sz="3100" dirty="0" err="1" smtClean="0"/>
              <a:t>desorption</a:t>
            </a:r>
            <a:r>
              <a:rPr lang="nl-NL" sz="3100" dirty="0" smtClean="0"/>
              <a:t> </a:t>
            </a:r>
            <a:r>
              <a:rPr lang="nl-NL" sz="3100" dirty="0" err="1" smtClean="0"/>
              <a:t>behaviour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1" y="6355080"/>
            <a:ext cx="476873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140650" y="5615061"/>
            <a:ext cx="5354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smtClean="0"/>
              <a:t>Selection of the best suitable materials</a:t>
            </a:r>
            <a:endParaRPr lang="en-US" sz="2200" b="1" i="1" dirty="0"/>
          </a:p>
        </p:txBody>
      </p:sp>
      <p:pic>
        <p:nvPicPr>
          <p:cNvPr id="154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873" y="1039515"/>
            <a:ext cx="6289963" cy="242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0360" y="3478089"/>
            <a:ext cx="29622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0985" y="3474574"/>
            <a:ext cx="3416837" cy="212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6255" y="1427019"/>
            <a:ext cx="292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 of  NH</a:t>
            </a:r>
            <a:r>
              <a:rPr lang="en-US" baseline="-25000" dirty="0" smtClean="0"/>
              <a:t>3</a:t>
            </a:r>
            <a:r>
              <a:rPr lang="en-US" dirty="0" smtClean="0"/>
              <a:t> adsorption in tubing</a:t>
            </a:r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1385455" y="6109855"/>
            <a:ext cx="732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70C0"/>
                </a:solidFill>
              </a:rPr>
              <a:t>O. </a:t>
            </a:r>
            <a:r>
              <a:rPr lang="nl-NL" b="1" dirty="0" err="1" smtClean="0">
                <a:solidFill>
                  <a:srgbClr val="0070C0"/>
                </a:solidFill>
              </a:rPr>
              <a:t>Vaittinen</a:t>
            </a:r>
            <a:r>
              <a:rPr lang="nl-NL" b="1" dirty="0" smtClean="0">
                <a:solidFill>
                  <a:srgbClr val="0070C0"/>
                </a:solidFill>
              </a:rPr>
              <a:t> et. al.: </a:t>
            </a:r>
            <a:r>
              <a:rPr lang="en-US" b="1" dirty="0" smtClean="0">
                <a:solidFill>
                  <a:srgbClr val="0070C0"/>
                </a:solidFill>
              </a:rPr>
              <a:t>Adsorption of ammonia on treated stainless steel and polymer surfaces, Appl. Phys. B, 2013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endParaRPr lang="nl-NL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434" y="0"/>
            <a:ext cx="7781544" cy="983673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>Het belang van </a:t>
            </a:r>
            <a:r>
              <a:rPr lang="nl-NL" dirty="0" err="1" smtClean="0"/>
              <a:t>metrologie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2" y="6355080"/>
            <a:ext cx="338328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3782" y="845128"/>
            <a:ext cx="613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Handel (situatie in de 18</a:t>
            </a:r>
            <a:r>
              <a:rPr lang="nl-NL" sz="3200" baseline="30000" dirty="0" smtClean="0"/>
              <a:t>e</a:t>
            </a:r>
            <a:r>
              <a:rPr lang="nl-NL" sz="3200" dirty="0" smtClean="0"/>
              <a:t> eeuw)</a:t>
            </a:r>
            <a:endParaRPr lang="nl-NL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908194" y="1644795"/>
            <a:ext cx="7380287" cy="4762500"/>
            <a:chOff x="1268413" y="1700213"/>
            <a:chExt cx="7380287" cy="4762500"/>
          </a:xfrm>
        </p:grpSpPr>
        <p:pic>
          <p:nvPicPr>
            <p:cNvPr id="7" name="Picture 2" descr="F:\presentaties\moneylend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54650" y="1700213"/>
              <a:ext cx="2076450" cy="218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495425" y="2008188"/>
              <a:ext cx="2590800" cy="1725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r>
                <a:rPr lang="en-GB" sz="1700" b="1" i="1" dirty="0" err="1">
                  <a:latin typeface="Frutiger 55 Roman" pitchFamily="2" charset="0"/>
                </a:rPr>
                <a:t>Kasselrij</a:t>
              </a:r>
              <a:r>
                <a:rPr lang="en-GB" sz="1700" b="1" i="1" dirty="0">
                  <a:latin typeface="Frutiger 55 Roman" pitchFamily="2" charset="0"/>
                </a:rPr>
                <a:t> </a:t>
              </a:r>
              <a:r>
                <a:rPr lang="en-GB" sz="1700" b="1" i="1" dirty="0" err="1">
                  <a:latin typeface="Frutiger 55 Roman" pitchFamily="2" charset="0"/>
                </a:rPr>
                <a:t>Oudenaarde</a:t>
              </a:r>
              <a:endParaRPr lang="en-GB" sz="1700" b="1" i="1" dirty="0">
                <a:latin typeface="Frutiger 55 Roman" pitchFamily="2" charset="0"/>
              </a:endParaRPr>
            </a:p>
            <a:p>
              <a:endParaRPr lang="en-GB" sz="1700" b="1" i="1" dirty="0">
                <a:latin typeface="Frutiger 55 Roman" pitchFamily="2" charset="0"/>
              </a:endParaRPr>
            </a:p>
            <a:p>
              <a:r>
                <a:rPr lang="en-GB" sz="1700" b="1" dirty="0">
                  <a:latin typeface="Frutiger 55 Roman" pitchFamily="2" charset="0"/>
                </a:rPr>
                <a:t>1 el = 0,703 m </a:t>
              </a:r>
              <a:br>
                <a:rPr lang="en-GB" sz="1700" b="1" dirty="0">
                  <a:latin typeface="Frutiger 55 Roman" pitchFamily="2" charset="0"/>
                </a:rPr>
              </a:br>
              <a:r>
                <a:rPr lang="en-GB" sz="1700" b="1" dirty="0">
                  <a:latin typeface="Frutiger 55 Roman" pitchFamily="2" charset="0"/>
                </a:rPr>
                <a:t>1 </a:t>
              </a:r>
              <a:r>
                <a:rPr lang="en-GB" sz="1700" b="1" dirty="0" err="1">
                  <a:latin typeface="Frutiger 55 Roman" pitchFamily="2" charset="0"/>
                </a:rPr>
                <a:t>zak</a:t>
              </a:r>
              <a:r>
                <a:rPr lang="en-GB" sz="1700" b="1" dirty="0">
                  <a:latin typeface="Frutiger 55 Roman" pitchFamily="2" charset="0"/>
                </a:rPr>
                <a:t> = 107,8 L </a:t>
              </a:r>
              <a:br>
                <a:rPr lang="en-GB" sz="1700" b="1" dirty="0">
                  <a:latin typeface="Frutiger 55 Roman" pitchFamily="2" charset="0"/>
                </a:rPr>
              </a:br>
              <a:r>
                <a:rPr lang="en-GB" sz="1700" b="1" dirty="0">
                  <a:latin typeface="Frutiger 55 Roman" pitchFamily="2" charset="0"/>
                </a:rPr>
                <a:t>1 pint = 0,554 L </a:t>
              </a:r>
              <a:br>
                <a:rPr lang="en-GB" sz="1700" b="1" dirty="0">
                  <a:latin typeface="Frutiger 55 Roman" pitchFamily="2" charset="0"/>
                </a:rPr>
              </a:br>
              <a:r>
                <a:rPr lang="en-GB" sz="1700" b="1" dirty="0">
                  <a:latin typeface="Frutiger 55 Roman" pitchFamily="2" charset="0"/>
                </a:rPr>
                <a:t>1 pond = 0,4639 kg</a:t>
              </a:r>
            </a:p>
            <a:p>
              <a:pPr eaLnBrk="0" hangingPunct="0"/>
              <a:endParaRPr lang="en-GB" sz="1700" b="1" dirty="0">
                <a:latin typeface="Frutiger 55 Roman" pitchFamily="2" charset="0"/>
              </a:endParaRPr>
            </a:p>
            <a:p>
              <a:pPr eaLnBrk="0" hangingPunct="0"/>
              <a:endParaRPr lang="en-GB" sz="1700" b="1" dirty="0">
                <a:latin typeface="Frutiger 55 Roman" pitchFamily="2" charset="0"/>
              </a:endParaRPr>
            </a:p>
            <a:p>
              <a:pPr eaLnBrk="0" hangingPunct="0"/>
              <a:endParaRPr lang="en-GB" sz="1700" b="1" dirty="0">
                <a:latin typeface="Frutiger 55 Roman" pitchFamily="2" charset="0"/>
              </a:endParaRPr>
            </a:p>
            <a:p>
              <a:pPr eaLnBrk="0" hangingPunct="0"/>
              <a:endParaRPr lang="en-GB" sz="1700" dirty="0">
                <a:latin typeface="Frutiger 55 Roman" pitchFamily="2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6153150" y="4416425"/>
              <a:ext cx="2495550" cy="164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10000"/>
                </a:lnSpc>
                <a:spcBef>
                  <a:spcPct val="50000"/>
                </a:spcBef>
              </a:pPr>
              <a:r>
                <a:rPr lang="en-GB" sz="1700" b="1" i="1">
                  <a:latin typeface="Frutiger 55 Roman" pitchFamily="2" charset="0"/>
                </a:rPr>
                <a:t>Land van Aalst</a:t>
              </a:r>
            </a:p>
            <a:p>
              <a:pPr eaLnBrk="0" hangingPunct="0">
                <a:lnSpc>
                  <a:spcPct val="110000"/>
                </a:lnSpc>
                <a:spcBef>
                  <a:spcPct val="50000"/>
                </a:spcBef>
              </a:pPr>
              <a:r>
                <a:rPr lang="en-GB" sz="1700" b="1">
                  <a:latin typeface="Frutiger 55 Roman" pitchFamily="2" charset="0"/>
                </a:rPr>
                <a:t>1 el = 0,719 m </a:t>
              </a:r>
              <a:br>
                <a:rPr lang="en-GB" sz="1700" b="1">
                  <a:latin typeface="Frutiger 55 Roman" pitchFamily="2" charset="0"/>
                </a:rPr>
              </a:br>
              <a:r>
                <a:rPr lang="en-GB" sz="1700" b="1">
                  <a:latin typeface="Frutiger 55 Roman" pitchFamily="2" charset="0"/>
                </a:rPr>
                <a:t>1 zak = 212,9 L </a:t>
              </a:r>
              <a:br>
                <a:rPr lang="en-GB" sz="1700" b="1">
                  <a:latin typeface="Frutiger 55 Roman" pitchFamily="2" charset="0"/>
                </a:rPr>
              </a:br>
              <a:r>
                <a:rPr lang="en-GB" sz="1700" b="1">
                  <a:latin typeface="Frutiger 55 Roman" pitchFamily="2" charset="0"/>
                </a:rPr>
                <a:t>1 pint = 0,6525 L </a:t>
              </a:r>
              <a:br>
                <a:rPr lang="en-GB" sz="1700" b="1">
                  <a:latin typeface="Frutiger 55 Roman" pitchFamily="2" charset="0"/>
                </a:rPr>
              </a:br>
              <a:r>
                <a:rPr lang="en-GB" sz="1700" b="1">
                  <a:latin typeface="Frutiger 55 Roman" pitchFamily="2" charset="0"/>
                </a:rPr>
                <a:t>1 pond = 0,43385 kg</a:t>
              </a:r>
              <a:endParaRPr lang="en-US" sz="1700" b="1">
                <a:latin typeface="Frutiger 55 Roman" pitchFamily="2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924300" y="3238500"/>
              <a:ext cx="1971675" cy="13049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nl-NL"/>
            </a:p>
          </p:txBody>
        </p:sp>
        <p:pic>
          <p:nvPicPr>
            <p:cNvPr id="11" name="Picture 7" descr="C:\NMi\Metrology course\pictures\belgie_kaar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8413" y="4137025"/>
              <a:ext cx="3425825" cy="2325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ISO 16664:2004: Gas Analysis – Handling of calibration gases and gas mixtures - guidelines</a:t>
            </a:r>
            <a:endParaRPr lang="en-GB" sz="2800" b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1" y="6355080"/>
            <a:ext cx="476873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1782" y="1690255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323528" y="1190390"/>
            <a:ext cx="8820472" cy="512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8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489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48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89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9pPr>
          </a:lstStyle>
          <a:p>
            <a:pPr lvl="0"/>
            <a:r>
              <a:rPr lang="en-US" sz="2000" dirty="0" smtClean="0"/>
              <a:t>Tips </a:t>
            </a:r>
            <a:r>
              <a:rPr lang="en-US" sz="2000" dirty="0" err="1" smtClean="0"/>
              <a:t>voor</a:t>
            </a:r>
            <a:r>
              <a:rPr lang="en-US" sz="2000" dirty="0" smtClean="0"/>
              <a:t> </a:t>
            </a:r>
            <a:r>
              <a:rPr lang="en-US" sz="2000" dirty="0" err="1" smtClean="0"/>
              <a:t>aansluiting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reduceers en </a:t>
            </a:r>
            <a:r>
              <a:rPr lang="en-US" sz="2000" dirty="0" err="1" smtClean="0"/>
              <a:t>spoelprocedure</a:t>
            </a:r>
            <a:endParaRPr lang="en-US" sz="2000" dirty="0" smtClean="0"/>
          </a:p>
          <a:p>
            <a:pPr lvl="0"/>
            <a:r>
              <a:rPr lang="en-US" sz="2000" dirty="0" smtClean="0"/>
              <a:t>Tips </a:t>
            </a:r>
            <a:r>
              <a:rPr lang="en-US" sz="2000" dirty="0" err="1" smtClean="0"/>
              <a:t>voor</a:t>
            </a:r>
            <a:r>
              <a:rPr lang="en-US" sz="2000" dirty="0" smtClean="0"/>
              <a:t> </a:t>
            </a:r>
            <a:r>
              <a:rPr lang="en-US" sz="2000" dirty="0" err="1" smtClean="0"/>
              <a:t>materiaal</a:t>
            </a:r>
            <a:r>
              <a:rPr lang="en-US" sz="2000" dirty="0" smtClean="0"/>
              <a:t> </a:t>
            </a:r>
            <a:r>
              <a:rPr lang="en-US" sz="2000" dirty="0" err="1" smtClean="0"/>
              <a:t>keuze</a:t>
            </a:r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r>
              <a:rPr lang="en-US" sz="2000" dirty="0" err="1" smtClean="0"/>
              <a:t>Laatste</a:t>
            </a:r>
            <a:r>
              <a:rPr lang="en-US" sz="2000" dirty="0" smtClean="0"/>
              <a:t> </a:t>
            </a:r>
            <a:r>
              <a:rPr lang="en-US" sz="2000" dirty="0" err="1" smtClean="0"/>
              <a:t>versie</a:t>
            </a:r>
            <a:r>
              <a:rPr lang="en-US" sz="2000" dirty="0" smtClean="0"/>
              <a:t> </a:t>
            </a:r>
            <a:r>
              <a:rPr lang="en-US" sz="2000" dirty="0" err="1" smtClean="0"/>
              <a:t>uit</a:t>
            </a:r>
            <a:r>
              <a:rPr lang="en-US" sz="2000" dirty="0" smtClean="0"/>
              <a:t> 2004</a:t>
            </a:r>
          </a:p>
          <a:p>
            <a:pPr lvl="1"/>
            <a:r>
              <a:rPr lang="en-US" sz="2000" dirty="0" err="1" smtClean="0"/>
              <a:t>Tijd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</a:t>
            </a:r>
            <a:r>
              <a:rPr lang="en-US" sz="2000" dirty="0" err="1" smtClean="0"/>
              <a:t>een</a:t>
            </a:r>
            <a:r>
              <a:rPr lang="en-US" sz="2000" dirty="0" smtClean="0"/>
              <a:t> update? </a:t>
            </a:r>
          </a:p>
          <a:p>
            <a:r>
              <a:rPr lang="en-US" sz="2000" dirty="0" err="1" smtClean="0"/>
              <a:t>Deelname</a:t>
            </a:r>
            <a:r>
              <a:rPr lang="en-US" sz="2000" dirty="0" smtClean="0"/>
              <a:t>/input </a:t>
            </a:r>
            <a:r>
              <a:rPr lang="en-US" sz="2000" dirty="0" err="1" smtClean="0"/>
              <a:t>aan</a:t>
            </a:r>
            <a:r>
              <a:rPr lang="en-US" sz="2000" dirty="0" smtClean="0"/>
              <a:t> </a:t>
            </a:r>
            <a:r>
              <a:rPr lang="en-US" sz="2000" dirty="0" err="1" smtClean="0"/>
              <a:t>normcommissies</a:t>
            </a:r>
            <a:r>
              <a:rPr lang="en-US" sz="2000" dirty="0" smtClean="0"/>
              <a:t> </a:t>
            </a:r>
            <a:r>
              <a:rPr lang="en-US" sz="2000" dirty="0" err="1" smtClean="0"/>
              <a:t>vanuit</a:t>
            </a:r>
            <a:r>
              <a:rPr lang="en-US" sz="2000" dirty="0" smtClean="0"/>
              <a:t> het </a:t>
            </a:r>
            <a:r>
              <a:rPr lang="en-US" sz="2000" dirty="0" err="1" smtClean="0"/>
              <a:t>vakgebied</a:t>
            </a:r>
            <a:r>
              <a:rPr lang="en-US" sz="2000" dirty="0" smtClean="0"/>
              <a:t> is </a:t>
            </a:r>
            <a:r>
              <a:rPr lang="en-US" sz="2000" dirty="0" err="1" smtClean="0"/>
              <a:t>noodzaak</a:t>
            </a:r>
            <a:endParaRPr lang="nl-NL" sz="20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91" y="2023220"/>
            <a:ext cx="7758545" cy="311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NEN </a:t>
            </a:r>
            <a:r>
              <a:rPr lang="en-GB" sz="2800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normcommissie</a:t>
            </a:r>
            <a:r>
              <a:rPr lang="en-GB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310 158</a:t>
            </a:r>
            <a:endParaRPr lang="en-GB" sz="2800" b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1" y="6355080"/>
            <a:ext cx="476873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323528" y="1065701"/>
            <a:ext cx="8820472" cy="512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8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489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48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89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90"/>
                </a:solidFill>
                <a:latin typeface="+mn-lt"/>
              </a:defRPr>
            </a:lvl9pPr>
          </a:lstStyle>
          <a:p>
            <a:pPr lvl="0">
              <a:buNone/>
            </a:pPr>
            <a:r>
              <a:rPr lang="en-US" dirty="0" err="1" smtClean="0"/>
              <a:t>Benaderen</a:t>
            </a:r>
            <a:r>
              <a:rPr lang="en-US" dirty="0" smtClean="0"/>
              <a:t> van </a:t>
            </a:r>
            <a:r>
              <a:rPr lang="en-US" dirty="0" err="1" smtClean="0"/>
              <a:t>gebruikers</a:t>
            </a:r>
            <a:endParaRPr lang="en-US" dirty="0" smtClean="0"/>
          </a:p>
          <a:p>
            <a:pPr lvl="1"/>
            <a:r>
              <a:rPr lang="en-US" sz="2000" dirty="0" err="1" smtClean="0"/>
              <a:t>Jaarlijkse</a:t>
            </a:r>
            <a:r>
              <a:rPr lang="en-US" sz="2000" dirty="0" smtClean="0"/>
              <a:t> </a:t>
            </a:r>
            <a:r>
              <a:rPr lang="en-US" sz="2000" dirty="0" err="1" smtClean="0"/>
              <a:t>themadag</a:t>
            </a:r>
            <a:r>
              <a:rPr lang="en-US" sz="2000" dirty="0" smtClean="0"/>
              <a:t> </a:t>
            </a:r>
            <a:r>
              <a:rPr lang="en-US" sz="2000" dirty="0" err="1" smtClean="0"/>
              <a:t>gasanalyse</a:t>
            </a:r>
            <a:r>
              <a:rPr lang="en-US" sz="2000" dirty="0" smtClean="0"/>
              <a:t> (</a:t>
            </a:r>
            <a:r>
              <a:rPr lang="en-US" sz="2000" dirty="0" err="1" smtClean="0"/>
              <a:t>bij</a:t>
            </a:r>
            <a:r>
              <a:rPr lang="en-US" sz="2000" dirty="0" smtClean="0"/>
              <a:t> VSL), </a:t>
            </a:r>
          </a:p>
          <a:p>
            <a:pPr lvl="2"/>
            <a:r>
              <a:rPr lang="en-US" sz="2000" smtClean="0"/>
              <a:t>vorige </a:t>
            </a:r>
            <a:r>
              <a:rPr lang="en-US" sz="2000" dirty="0" smtClean="0"/>
              <a:t>15 </a:t>
            </a:r>
            <a:r>
              <a:rPr lang="en-US" sz="2000" dirty="0" err="1" smtClean="0"/>
              <a:t>september</a:t>
            </a:r>
            <a:r>
              <a:rPr lang="en-US" sz="2000" dirty="0" smtClean="0"/>
              <a:t> 2016</a:t>
            </a:r>
          </a:p>
          <a:p>
            <a:pPr lvl="1"/>
            <a:r>
              <a:rPr lang="en-US" sz="2000" dirty="0" err="1" smtClean="0"/>
              <a:t>Tweejaarlijks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internationaal</a:t>
            </a:r>
            <a:r>
              <a:rPr lang="en-US" sz="2000" dirty="0" smtClean="0"/>
              <a:t> Gas Analysis Symposium (WTC </a:t>
            </a:r>
            <a:r>
              <a:rPr lang="en-US" sz="2000" dirty="0" err="1" smtClean="0"/>
              <a:t>R’dam</a:t>
            </a:r>
            <a:r>
              <a:rPr lang="en-US" sz="2000" dirty="0" smtClean="0"/>
              <a:t>) </a:t>
            </a:r>
          </a:p>
          <a:p>
            <a:pPr lvl="2"/>
            <a:r>
              <a:rPr lang="en-US" sz="2000" dirty="0" err="1" smtClean="0"/>
              <a:t>Volgende</a:t>
            </a:r>
            <a:r>
              <a:rPr lang="en-US" sz="2000" dirty="0" smtClean="0"/>
              <a:t> : 13-15 </a:t>
            </a:r>
            <a:r>
              <a:rPr lang="en-US" sz="2000" dirty="0" err="1" smtClean="0"/>
              <a:t>Juni</a:t>
            </a:r>
            <a:r>
              <a:rPr lang="en-US" sz="2000" dirty="0" smtClean="0"/>
              <a:t> 2017;</a:t>
            </a:r>
          </a:p>
          <a:p>
            <a:pPr>
              <a:buNone/>
            </a:pPr>
            <a:r>
              <a:rPr lang="en-US" dirty="0" smtClean="0"/>
              <a:t>Om met </a:t>
            </a:r>
            <a:r>
              <a:rPr lang="en-US" dirty="0" err="1" smtClean="0"/>
              <a:t>elkaar</a:t>
            </a:r>
            <a:r>
              <a:rPr lang="en-US" dirty="0" smtClean="0"/>
              <a:t> de </a:t>
            </a:r>
            <a:r>
              <a:rPr lang="en-US" dirty="0" err="1" smtClean="0"/>
              <a:t>juiste</a:t>
            </a:r>
            <a:r>
              <a:rPr lang="en-US" dirty="0" smtClean="0"/>
              <a:t> </a:t>
            </a:r>
            <a:r>
              <a:rPr lang="en-US" dirty="0" err="1" smtClean="0"/>
              <a:t>inhoud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</a:t>
            </a:r>
            <a:r>
              <a:rPr lang="en-US" dirty="0" err="1" smtClean="0"/>
              <a:t>standaarden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geven</a:t>
            </a:r>
            <a:r>
              <a:rPr lang="en-US" dirty="0" smtClean="0"/>
              <a:t>!</a:t>
            </a:r>
            <a:endParaRPr lang="nl-NL" dirty="0" smtClean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136073" y="3995678"/>
            <a:ext cx="38792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u="sng" dirty="0" smtClean="0"/>
              <a:t>ISO 6145: dynamic dilution</a:t>
            </a:r>
          </a:p>
          <a:p>
            <a:r>
              <a:rPr lang="en-US" i="1" dirty="0" smtClean="0"/>
              <a:t>Part </a:t>
            </a:r>
            <a:r>
              <a:rPr lang="en-US" i="1" dirty="0"/>
              <a:t>1. : Methods of calibration</a:t>
            </a:r>
          </a:p>
          <a:p>
            <a:r>
              <a:rPr lang="en-US" i="1" dirty="0"/>
              <a:t>Part 2. : Volumetric pumps</a:t>
            </a:r>
          </a:p>
          <a:p>
            <a:r>
              <a:rPr lang="en-US" i="1" dirty="0"/>
              <a:t>Part 4. : Continuous injection method</a:t>
            </a:r>
          </a:p>
          <a:p>
            <a:r>
              <a:rPr lang="en-US" i="1" dirty="0"/>
              <a:t>Part 5. : Capillary calibration devices</a:t>
            </a:r>
          </a:p>
          <a:p>
            <a:r>
              <a:rPr lang="en-US" i="1" dirty="0"/>
              <a:t>Part 6. : Critical orifices</a:t>
            </a:r>
          </a:p>
          <a:p>
            <a:r>
              <a:rPr lang="en-US" i="1" dirty="0"/>
              <a:t>Part 7. : Thermal mass-flow controllers</a:t>
            </a:r>
          </a:p>
          <a:p>
            <a:r>
              <a:rPr lang="en-US" i="1" dirty="0"/>
              <a:t>Part 8. : Diffusion method</a:t>
            </a:r>
          </a:p>
          <a:p>
            <a:r>
              <a:rPr lang="en-US" i="1" dirty="0"/>
              <a:t>Part 9. : Saturation method</a:t>
            </a:r>
          </a:p>
          <a:p>
            <a:r>
              <a:rPr lang="en-US" i="1" dirty="0"/>
              <a:t>Part 10. : Permeation method</a:t>
            </a:r>
            <a:endParaRPr lang="en-GB" i="1" dirty="0"/>
          </a:p>
        </p:txBody>
      </p:sp>
      <p:pic>
        <p:nvPicPr>
          <p:cNvPr id="10" name="Picture 5" descr="P10107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0764" y="4031671"/>
            <a:ext cx="4073236" cy="282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7720" y="676656"/>
            <a:ext cx="3950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Zijn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er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nog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vragen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914400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>Het belang van </a:t>
            </a:r>
            <a:r>
              <a:rPr lang="nl-NL" dirty="0" err="1" smtClean="0"/>
              <a:t>metrologie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2" y="6355080"/>
            <a:ext cx="338328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3782" y="775855"/>
            <a:ext cx="631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Handel: situatie nu:</a:t>
            </a:r>
            <a:endParaRPr lang="nl-NL" sz="3200" dirty="0"/>
          </a:p>
        </p:txBody>
      </p:sp>
      <p:pic>
        <p:nvPicPr>
          <p:cNvPr id="3076" name="Picture 4" descr="http://www.ge-energy.com/content/multimedia/_files/photos/lng_receiving_terminal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547" y="1533525"/>
            <a:ext cx="6286500" cy="4286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0" y="5846619"/>
            <a:ext cx="626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Klein meetverschil in hoeveelheid en/of samenstelling scheelt M€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900545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>Het belang van </a:t>
            </a:r>
            <a:r>
              <a:rPr lang="nl-NL" dirty="0" err="1" smtClean="0"/>
              <a:t>metrologie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2" y="6355080"/>
            <a:ext cx="338328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9926" y="845127"/>
            <a:ext cx="768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Wetenschap / technologische ontwikkeling</a:t>
            </a:r>
            <a:endParaRPr lang="nl-NL" sz="3200" dirty="0"/>
          </a:p>
        </p:txBody>
      </p:sp>
      <p:pic>
        <p:nvPicPr>
          <p:cNvPr id="4098" name="Picture 2" descr="300mm wafer naast 200mm wafer inclusief engine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691" y="1574944"/>
            <a:ext cx="6608618" cy="38976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03564" y="5527963"/>
            <a:ext cx="750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Chipindustrie: productie van </a:t>
            </a:r>
            <a:r>
              <a:rPr lang="nl-NL" dirty="0" err="1" smtClean="0"/>
              <a:t>wafer</a:t>
            </a:r>
            <a:r>
              <a:rPr lang="nl-NL" dirty="0" smtClean="0"/>
              <a:t> boards met nanometer nauwkeurigheid</a:t>
            </a:r>
          </a:p>
          <a:p>
            <a:r>
              <a:rPr lang="nl-NL" dirty="0" smtClean="0"/>
              <a:t>Assemblage bijv. in </a:t>
            </a:r>
            <a:r>
              <a:rPr lang="nl-NL" dirty="0" err="1" smtClean="0"/>
              <a:t>Azie</a:t>
            </a:r>
            <a:r>
              <a:rPr lang="nl-NL" dirty="0" smtClean="0"/>
              <a:t>, hopelijk met diezelfde nanometer nauwkeurigheid!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748145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>Het belang van </a:t>
            </a:r>
            <a:r>
              <a:rPr lang="nl-NL" dirty="0" err="1" smtClean="0"/>
              <a:t>metrologie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2" y="6355080"/>
            <a:ext cx="338328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7637" y="748146"/>
            <a:ext cx="326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Sport</a:t>
            </a:r>
            <a:endParaRPr lang="nl-NL" sz="3200" dirty="0"/>
          </a:p>
        </p:txBody>
      </p:sp>
      <p:pic>
        <p:nvPicPr>
          <p:cNvPr id="2050" name="Picture 2" descr="http://www.ozvoudewater.nl/new/images/stories/800pxek_zwemmen_2006_100m_vrij_mannen__1227796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44" y="1537854"/>
            <a:ext cx="7085447" cy="40932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03564" y="5666508"/>
            <a:ext cx="7232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Nieuw wereldrecord: nauwkeurige meting van de tijd !?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0"/>
            <a:ext cx="7781544" cy="858982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>Het belang van </a:t>
            </a:r>
            <a:r>
              <a:rPr lang="nl-NL" dirty="0" err="1" smtClean="0"/>
              <a:t>metrologie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8472" y="6355080"/>
            <a:ext cx="338328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5345" y="789710"/>
            <a:ext cx="326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Sport</a:t>
            </a:r>
            <a:endParaRPr lang="nl-NL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1783" y="4876799"/>
            <a:ext cx="82711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Nieuw wereldrecord op 1500 m met 0,01 seconde </a:t>
            </a:r>
          </a:p>
          <a:p>
            <a:r>
              <a:rPr lang="nl-NL" sz="2000" dirty="0" smtClean="0"/>
              <a:t>≈ verschil in zwembad van 570 </a:t>
            </a:r>
            <a:r>
              <a:rPr lang="nl-NL" sz="2000" b="1" dirty="0" smtClean="0"/>
              <a:t>µ</a:t>
            </a:r>
            <a:r>
              <a:rPr lang="nl-NL" sz="2000" dirty="0" smtClean="0"/>
              <a:t>m (1 cm verschil komt overeen met 0,18 sec)</a:t>
            </a:r>
          </a:p>
          <a:p>
            <a:endParaRPr lang="nl-NL" sz="2000" dirty="0" smtClean="0"/>
          </a:p>
          <a:p>
            <a:r>
              <a:rPr lang="nl-NL" sz="2000" dirty="0" smtClean="0"/>
              <a:t>Hoe zit het met T</a:t>
            </a:r>
            <a:r>
              <a:rPr lang="nl-NL" sz="2000" baseline="-25000" dirty="0" smtClean="0"/>
              <a:t>H2O</a:t>
            </a:r>
            <a:r>
              <a:rPr lang="nl-NL" sz="2000" dirty="0" smtClean="0"/>
              <a:t>, </a:t>
            </a:r>
            <a:r>
              <a:rPr lang="el-GR" sz="2000" dirty="0" smtClean="0"/>
              <a:t>ρ</a:t>
            </a:r>
            <a:r>
              <a:rPr lang="nl-NL" sz="2000" baseline="-25000" dirty="0" smtClean="0"/>
              <a:t>H2O</a:t>
            </a:r>
            <a:r>
              <a:rPr lang="nl-NL" sz="2000" dirty="0" smtClean="0"/>
              <a:t>, </a:t>
            </a:r>
            <a:r>
              <a:rPr lang="el-GR" sz="2000" dirty="0" smtClean="0"/>
              <a:t>η</a:t>
            </a:r>
            <a:r>
              <a:rPr lang="nl-NL" sz="2000" baseline="-25000" dirty="0" smtClean="0"/>
              <a:t>H2O</a:t>
            </a:r>
            <a:r>
              <a:rPr lang="nl-NL" sz="2000" dirty="0" smtClean="0"/>
              <a:t>, … ?</a:t>
            </a:r>
          </a:p>
          <a:p>
            <a:endParaRPr lang="nl-NL" sz="2000" dirty="0"/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51" y="1450831"/>
            <a:ext cx="7671786" cy="294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492" y="0"/>
            <a:ext cx="7952508" cy="11430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tx2"/>
                </a:solidFill>
              </a:rPr>
              <a:t>Gebruik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dezelfde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standaard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68568" y="63557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VSL  -  Beyond all doubt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30184" y="6355080"/>
            <a:ext cx="356616" cy="366395"/>
          </a:xfrm>
        </p:spPr>
        <p:txBody>
          <a:bodyPr/>
          <a:lstStyle/>
          <a:p>
            <a:pPr>
              <a:defRPr/>
            </a:pPr>
            <a:fld id="{92B3F5AE-6005-4162-BBAA-EE2438C55B1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5" descr="orbi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268413"/>
            <a:ext cx="279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350px-Gimli_Glider_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911600"/>
            <a:ext cx="35814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495800" y="1295400"/>
            <a:ext cx="43434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dirty="0"/>
              <a:t>NASA Mars Climate Orbiter</a:t>
            </a:r>
            <a:r>
              <a:rPr lang="nl-NL" dirty="0"/>
              <a:t> </a:t>
            </a:r>
          </a:p>
          <a:p>
            <a:pPr>
              <a:spcBef>
                <a:spcPct val="50000"/>
              </a:spcBef>
            </a:pPr>
            <a:r>
              <a:rPr lang="nl-NL" dirty="0"/>
              <a:t>Crashed 23 september 1999 (125 M$).</a:t>
            </a:r>
          </a:p>
          <a:p>
            <a:pPr>
              <a:spcBef>
                <a:spcPct val="50000"/>
              </a:spcBef>
            </a:pPr>
            <a:r>
              <a:rPr lang="en-GB" dirty="0"/>
              <a:t>“The navigation error arose because a NASA subcontractor Lockheed Martin used </a:t>
            </a:r>
            <a:r>
              <a:rPr lang="en-GB" u="sng" dirty="0">
                <a:solidFill>
                  <a:schemeClr val="accent1"/>
                </a:solidFill>
              </a:rPr>
              <a:t>i</a:t>
            </a:r>
            <a:r>
              <a:rPr lang="en-GB" dirty="0">
                <a:hlinkClick r:id="rId4" tooltip="Imperial unit"/>
              </a:rPr>
              <a:t>mperial units</a:t>
            </a:r>
            <a:r>
              <a:rPr lang="en-GB" dirty="0"/>
              <a:t> (pound-seconds) instead of the </a:t>
            </a:r>
            <a:r>
              <a:rPr lang="en-GB" dirty="0">
                <a:hlinkClick r:id="rId5" tooltip="Metric system"/>
              </a:rPr>
              <a:t>metric units</a:t>
            </a:r>
            <a:r>
              <a:rPr lang="en-GB" dirty="0"/>
              <a:t> (</a:t>
            </a:r>
            <a:r>
              <a:rPr lang="en-GB" dirty="0" err="1"/>
              <a:t>newton</a:t>
            </a:r>
            <a:r>
              <a:rPr lang="en-GB" dirty="0"/>
              <a:t>-seconds) as specified by NASA.”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71600" y="3605213"/>
            <a:ext cx="4114800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dirty="0"/>
              <a:t>Air Canada Flight 143 – Gimli Glider</a:t>
            </a:r>
          </a:p>
          <a:p>
            <a:pPr>
              <a:spcBef>
                <a:spcPct val="50000"/>
              </a:spcBef>
            </a:pPr>
            <a:r>
              <a:rPr lang="nl-NL" dirty="0"/>
              <a:t>Boeing 767 from Ottawa to Edmonton runs into trouble, because of a miscalculation of the amount of fuel.</a:t>
            </a:r>
          </a:p>
          <a:p>
            <a:pPr>
              <a:spcBef>
                <a:spcPct val="50000"/>
              </a:spcBef>
            </a:pPr>
            <a:r>
              <a:rPr lang="en-GB" dirty="0"/>
              <a:t>“Instead of 22,300 </a:t>
            </a:r>
            <a:r>
              <a:rPr lang="en-GB" u="sng" dirty="0">
                <a:solidFill>
                  <a:srgbClr val="002060"/>
                </a:solidFill>
              </a:rPr>
              <a:t>kg</a:t>
            </a:r>
            <a:r>
              <a:rPr lang="en-GB" dirty="0"/>
              <a:t> of fuel, they had 22,300 </a:t>
            </a:r>
            <a:r>
              <a:rPr lang="en-GB" u="sng" dirty="0">
                <a:solidFill>
                  <a:srgbClr val="002060"/>
                </a:solidFill>
              </a:rPr>
              <a:t>pounds</a:t>
            </a:r>
            <a:r>
              <a:rPr lang="en-GB" dirty="0"/>
              <a:t> on board - only a little over 10,000 kg, or less than half the amount required to reach their destination.” 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 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 3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uwe volgdi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ijze volgdi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Witte volgdi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fsluitende Dia 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fsluitende Dia 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fsluitende Dia 3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6352</TotalTime>
  <Words>1796</Words>
  <Application>Microsoft Office PowerPoint</Application>
  <PresentationFormat>On-screen Show (4:3)</PresentationFormat>
  <Paragraphs>381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Titel 2</vt:lpstr>
      <vt:lpstr>Titel 3</vt:lpstr>
      <vt:lpstr>Blauwe volgdia</vt:lpstr>
      <vt:lpstr>Grijze volgdia</vt:lpstr>
      <vt:lpstr>1_Witte volgdia</vt:lpstr>
      <vt:lpstr>Afsluitende Dia 1</vt:lpstr>
      <vt:lpstr>Afsluitende Dia 2</vt:lpstr>
      <vt:lpstr>Afsluitende Dia 3</vt:lpstr>
      <vt:lpstr>Photo Editor Photo</vt:lpstr>
      <vt:lpstr>Microsoft Vergelijking 3.0</vt:lpstr>
      <vt:lpstr>Equation</vt:lpstr>
      <vt:lpstr>Chart</vt:lpstr>
      <vt:lpstr>Worksheet</vt:lpstr>
      <vt:lpstr> De juiste keuze en gebruik van  een kalibratiegas  Werkgroep Lucht / LABSdag 2016    Gerard Nieuwenkamp  Vito, 16 september 2016 </vt:lpstr>
      <vt:lpstr>VSL: het Nationale Metrologie Instituut (NMI) van Nederland</vt:lpstr>
      <vt:lpstr>Metrologie</vt:lpstr>
      <vt:lpstr>Het belang van metrologie</vt:lpstr>
      <vt:lpstr>Het belang van metrologie</vt:lpstr>
      <vt:lpstr>Het belang van metrologie</vt:lpstr>
      <vt:lpstr>Het belang van metrologie</vt:lpstr>
      <vt:lpstr>Het belang van metrologie</vt:lpstr>
      <vt:lpstr>Gebruik dezelfde standaard</vt:lpstr>
      <vt:lpstr>Meter conventie (1875 : nu 56 landen)</vt:lpstr>
      <vt:lpstr>SI stelsel:  Système international d’unités</vt:lpstr>
      <vt:lpstr>De rol van een Nationaal Metrologie Instituut (NMI, designated institute) </vt:lpstr>
      <vt:lpstr>Gasanalyse in de praktijk</vt:lpstr>
      <vt:lpstr>PowerPoint Presentation</vt:lpstr>
      <vt:lpstr>Inhoud van de presentatie</vt:lpstr>
      <vt:lpstr>Keuze van het juiste gasmengsel</vt:lpstr>
      <vt:lpstr>Hoeveelheid gas</vt:lpstr>
      <vt:lpstr>Samenstelling van het gasmengsel</vt:lpstr>
      <vt:lpstr> Verschillende klasses in kalibratiestandaarden: - verschil in onzekerheid </vt:lpstr>
      <vt:lpstr>Stabiliteit:  NO in N2 mengsels</vt:lpstr>
      <vt:lpstr>Stabiliteit: vaak het geheim van de smid!</vt:lpstr>
      <vt:lpstr>Onderzoek naar de juiste cilinder/passivering</vt:lpstr>
      <vt:lpstr>Certificaat / Accreditatie (ISO 17025) </vt:lpstr>
      <vt:lpstr>ISO 17025 Accreditatie bewijs van kwaliteit (voor een beschreven scope)</vt:lpstr>
      <vt:lpstr>ISO 17025 accreditatie - deelname aan comparisons</vt:lpstr>
      <vt:lpstr>CCQM Key Comparisons voor CO2 in lucht verbetering in de loop van de tijd</vt:lpstr>
      <vt:lpstr>Key comparison CCQM-K1a (1993):  1000 µmol·mol-1 CO in N2</vt:lpstr>
      <vt:lpstr>PT – aardgas: </vt:lpstr>
      <vt:lpstr>PT – aardgas : performance</vt:lpstr>
      <vt:lpstr>Performance assessment Z-score </vt:lpstr>
      <vt:lpstr>Performance assessment En-score</vt:lpstr>
      <vt:lpstr>Mengsel afgerond bij leverancier</vt:lpstr>
      <vt:lpstr>Houdbaarheid voor de gebruiker</vt:lpstr>
      <vt:lpstr>Spoelen van een reduceer ventiel</vt:lpstr>
      <vt:lpstr>Spoelen van een reduceer ventiel (vervolg)</vt:lpstr>
      <vt:lpstr>Gebruik van juiste materiaal en goed beschreven methode...  En dan nog gaat het mis  </vt:lpstr>
      <vt:lpstr>Keuze van geschikte tubing (+ testen)</vt:lpstr>
      <vt:lpstr>Onderzoek naar verschillende materialen</vt:lpstr>
      <vt:lpstr>Improved knowledge on adsorption/desorption behaviour</vt:lpstr>
      <vt:lpstr>ISO 16664:2004: Gas Analysis – Handling of calibration gases and gas mixtures - guidelines</vt:lpstr>
      <vt:lpstr>NEN normcommissie 310 158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Reactive gases:  preparation and analyses     Gerard Nieuwenkamp MSc  training A-Star April 2013</dc:title>
  <dc:creator>Gerard Nieuwenkamp</dc:creator>
  <cp:lastModifiedBy>Lenaers Guido</cp:lastModifiedBy>
  <cp:revision>439</cp:revision>
  <dcterms:created xsi:type="dcterms:W3CDTF">2009-06-24T12:30:41Z</dcterms:created>
  <dcterms:modified xsi:type="dcterms:W3CDTF">2016-09-13T14:46:37Z</dcterms:modified>
</cp:coreProperties>
</file>