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337" r:id="rId4"/>
    <p:sldId id="336" r:id="rId5"/>
    <p:sldId id="338" r:id="rId6"/>
    <p:sldId id="339" r:id="rId7"/>
    <p:sldId id="340" r:id="rId8"/>
    <p:sldId id="342" r:id="rId9"/>
    <p:sldId id="343" r:id="rId10"/>
    <p:sldId id="344" r:id="rId11"/>
    <p:sldId id="346" r:id="rId12"/>
    <p:sldId id="347" r:id="rId13"/>
    <p:sldId id="351" r:id="rId14"/>
    <p:sldId id="352" r:id="rId15"/>
    <p:sldId id="355" r:id="rId16"/>
    <p:sldId id="356" r:id="rId17"/>
    <p:sldId id="354" r:id="rId18"/>
    <p:sldId id="353" r:id="rId19"/>
    <p:sldId id="357" r:id="rId20"/>
    <p:sldId id="358" r:id="rId21"/>
    <p:sldId id="361" r:id="rId22"/>
    <p:sldId id="362" r:id="rId23"/>
    <p:sldId id="363" r:id="rId24"/>
    <p:sldId id="364" r:id="rId25"/>
    <p:sldId id="366" r:id="rId2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tten Gert" initials="OG" lastIdx="5" clrIdx="0"/>
  <p:cmAuthor id="1" name="lenaersg" initials="l" lastIdx="25" clrIdx="1"/>
  <p:cmAuthor id="2" name="Swaans Wendy" initials="SW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6095" autoAdjust="0"/>
  </p:normalViewPr>
  <p:slideViewPr>
    <p:cSldViewPr>
      <p:cViewPr>
        <p:scale>
          <a:sx n="90" d="100"/>
          <a:sy n="90" d="100"/>
        </p:scale>
        <p:origin x="-153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BE"/>
              <a:t>Evolutie</a:t>
            </a:r>
            <a:r>
              <a:rPr lang="nl-BE" baseline="0"/>
              <a:t> van het aantal opmerkingen bij veldaudits</a:t>
            </a:r>
            <a:endParaRPr lang="nl-BE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'Blad1 (2)'!$D$5</c:f>
              <c:strCache>
                <c:ptCount val="1"/>
                <c:pt idx="0">
                  <c:v>A-opmerkingen</c:v>
                </c:pt>
              </c:strCache>
            </c:strRef>
          </c:tx>
          <c:trendline>
            <c:trendlineType val="linear"/>
            <c:dispRSqr val="0"/>
            <c:dispEq val="0"/>
          </c:trendline>
          <c:cat>
            <c:numRef>
              <c:f>'Blad1 (2)'!$A$6:$A$20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'Blad1 (2)'!$D$6:$D$20</c:f>
              <c:numCache>
                <c:formatCode>0</c:formatCode>
                <c:ptCount val="15"/>
                <c:pt idx="0">
                  <c:v>8.3333333333333339</c:v>
                </c:pt>
                <c:pt idx="1">
                  <c:v>3.103448275862069</c:v>
                </c:pt>
                <c:pt idx="2">
                  <c:v>6.875</c:v>
                </c:pt>
                <c:pt idx="3">
                  <c:v>2.8571428571428568</c:v>
                </c:pt>
                <c:pt idx="4">
                  <c:v>0.76923076923076927</c:v>
                </c:pt>
                <c:pt idx="5">
                  <c:v>1.8181818181818183</c:v>
                </c:pt>
                <c:pt idx="6">
                  <c:v>2</c:v>
                </c:pt>
                <c:pt idx="7">
                  <c:v>0.45454545454545459</c:v>
                </c:pt>
                <c:pt idx="8">
                  <c:v>2.3529411764705883</c:v>
                </c:pt>
                <c:pt idx="9">
                  <c:v>1.1764705882352942</c:v>
                </c:pt>
                <c:pt idx="10">
                  <c:v>0</c:v>
                </c:pt>
                <c:pt idx="11">
                  <c:v>0.47619047619047616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'Blad1 (2)'!$E$5</c:f>
              <c:strCache>
                <c:ptCount val="1"/>
                <c:pt idx="0">
                  <c:v>B-opmerkingen</c:v>
                </c:pt>
              </c:strCache>
            </c:strRef>
          </c:tx>
          <c:trendline>
            <c:spPr>
              <a:ln>
                <a:solidFill>
                  <a:srgbClr val="FFFF00"/>
                </a:solidFill>
              </a:ln>
            </c:spPr>
            <c:trendlineType val="linear"/>
            <c:dispRSqr val="0"/>
            <c:dispEq val="0"/>
          </c:trendline>
          <c:cat>
            <c:numRef>
              <c:f>'Blad1 (2)'!$A$6:$A$20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'Blad1 (2)'!$E$6:$E$20</c:f>
              <c:numCache>
                <c:formatCode>0</c:formatCode>
                <c:ptCount val="15"/>
                <c:pt idx="0">
                  <c:v>8.3333333333333339</c:v>
                </c:pt>
                <c:pt idx="1">
                  <c:v>8.9655172413793096</c:v>
                </c:pt>
                <c:pt idx="2">
                  <c:v>18.75</c:v>
                </c:pt>
                <c:pt idx="3">
                  <c:v>14.761904761904763</c:v>
                </c:pt>
                <c:pt idx="4">
                  <c:v>10.769230769230768</c:v>
                </c:pt>
                <c:pt idx="5">
                  <c:v>10</c:v>
                </c:pt>
                <c:pt idx="6">
                  <c:v>13.600000000000001</c:v>
                </c:pt>
                <c:pt idx="7">
                  <c:v>5</c:v>
                </c:pt>
                <c:pt idx="8">
                  <c:v>18.235294117647058</c:v>
                </c:pt>
                <c:pt idx="9">
                  <c:v>11.764705882352942</c:v>
                </c:pt>
                <c:pt idx="10">
                  <c:v>5.6000000000000005</c:v>
                </c:pt>
                <c:pt idx="11">
                  <c:v>10.476190476190476</c:v>
                </c:pt>
                <c:pt idx="12">
                  <c:v>9.0476190476190474</c:v>
                </c:pt>
                <c:pt idx="13">
                  <c:v>7</c:v>
                </c:pt>
                <c:pt idx="14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254656"/>
        <c:axId val="253276928"/>
      </c:lineChart>
      <c:catAx>
        <c:axId val="25325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3276928"/>
        <c:crosses val="autoZero"/>
        <c:auto val="1"/>
        <c:lblAlgn val="ctr"/>
        <c:lblOffset val="100"/>
        <c:noMultiLvlLbl val="0"/>
      </c:catAx>
      <c:valAx>
        <c:axId val="253276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Aantal</a:t>
                </a:r>
                <a:r>
                  <a:rPr lang="en-US" dirty="0" smtClean="0"/>
                  <a:t> </a:t>
                </a:r>
                <a:r>
                  <a:rPr lang="en-US" dirty="0" err="1"/>
                  <a:t>opmerkingen</a:t>
                </a:r>
                <a:r>
                  <a:rPr lang="en-US" dirty="0"/>
                  <a:t>/ 10 </a:t>
                </a:r>
                <a:r>
                  <a:rPr lang="en-US" dirty="0" err="1"/>
                  <a:t>geauditeerde</a:t>
                </a:r>
                <a:r>
                  <a:rPr lang="en-US" dirty="0"/>
                  <a:t> </a:t>
                </a:r>
                <a:r>
                  <a:rPr lang="en-US" dirty="0" err="1"/>
                  <a:t>proeven</a:t>
                </a:r>
                <a:endParaRPr lang="en-US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253254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aseline="0"/>
            </a:pPr>
            <a:r>
              <a:rPr lang="nl-BE" sz="2400" baseline="0" dirty="0"/>
              <a:t>Geauditeerde parameters 2001-2015</a:t>
            </a:r>
          </a:p>
        </c:rich>
      </c:tx>
      <c:layout>
        <c:manualLayout>
          <c:xMode val="edge"/>
          <c:yMode val="edge"/>
          <c:x val="7.6045590191637008E-2"/>
          <c:y val="2.1724372029871011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63898177111423E-2"/>
          <c:y val="0.22985540249424016"/>
          <c:w val="0.83267212810519897"/>
          <c:h val="0.71433551173559906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txPr>
              <a:bodyPr/>
              <a:lstStyle/>
              <a:p>
                <a:pPr>
                  <a:defRPr sz="1200" baseline="0"/>
                </a:pPr>
                <a:endParaRPr lang="nl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'Blad1 (2)'!$I$5:$R$5</c:f>
              <c:strCache>
                <c:ptCount val="10"/>
                <c:pt idx="0">
                  <c:v>debiet</c:v>
                </c:pt>
                <c:pt idx="1">
                  <c:v>stof</c:v>
                </c:pt>
                <c:pt idx="2">
                  <c:v>watergehalte</c:v>
                </c:pt>
                <c:pt idx="3">
                  <c:v>afgassen</c:v>
                </c:pt>
                <c:pt idx="4">
                  <c:v>TOC</c:v>
                </c:pt>
                <c:pt idx="5">
                  <c:v>HCl</c:v>
                </c:pt>
                <c:pt idx="6">
                  <c:v>HF</c:v>
                </c:pt>
                <c:pt idx="7">
                  <c:v>dioxines</c:v>
                </c:pt>
                <c:pt idx="8">
                  <c:v>ZM/totaal metalen</c:v>
                </c:pt>
                <c:pt idx="9">
                  <c:v>andere</c:v>
                </c:pt>
              </c:strCache>
            </c:strRef>
          </c:cat>
          <c:val>
            <c:numRef>
              <c:f>'Blad1 (2)'!$I$23:$R$23</c:f>
              <c:numCache>
                <c:formatCode>General</c:formatCode>
                <c:ptCount val="10"/>
                <c:pt idx="0">
                  <c:v>57</c:v>
                </c:pt>
                <c:pt idx="1">
                  <c:v>41</c:v>
                </c:pt>
                <c:pt idx="2">
                  <c:v>56</c:v>
                </c:pt>
                <c:pt idx="3">
                  <c:v>59</c:v>
                </c:pt>
                <c:pt idx="4">
                  <c:v>18</c:v>
                </c:pt>
                <c:pt idx="5">
                  <c:v>19</c:v>
                </c:pt>
                <c:pt idx="6">
                  <c:v>13</c:v>
                </c:pt>
                <c:pt idx="7">
                  <c:v>13</c:v>
                </c:pt>
                <c:pt idx="8">
                  <c:v>12</c:v>
                </c:pt>
                <c:pt idx="9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nl-BE" sz="2400"/>
              <a:t>Aard</a:t>
            </a:r>
            <a:r>
              <a:rPr lang="nl-BE" sz="2400" baseline="0"/>
              <a:t> van de opmerkingen 2009-2015</a:t>
            </a:r>
            <a:endParaRPr lang="nl-BE" sz="240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291971919909762"/>
          <c:y val="0.13306204712911493"/>
          <c:w val="0.85360981609735254"/>
          <c:h val="0.76127104913330934"/>
        </c:manualLayout>
      </c:layout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100" baseline="0"/>
                      <a:t>kalibratie/</a:t>
                    </a:r>
                  </a:p>
                  <a:p>
                    <a:r>
                      <a:rPr lang="en-US" sz="1100" baseline="0"/>
                      <a:t>eerstelijnscontrole
24%</a:t>
                    </a:r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err="1"/>
                      <a:t>onvolledige</a:t>
                    </a:r>
                    <a:r>
                      <a:rPr lang="en-US" dirty="0"/>
                      <a:t> </a:t>
                    </a:r>
                    <a:r>
                      <a:rPr lang="en-US" err="1"/>
                      <a:t>registratie</a:t>
                    </a:r>
                    <a:r>
                      <a:rPr lang="en-US" smtClean="0"/>
                      <a:t>/</a:t>
                    </a:r>
                  </a:p>
                  <a:p>
                    <a:r>
                      <a:rPr lang="en-US" smtClean="0"/>
                      <a:t>traceerbaarheid</a:t>
                    </a:r>
                    <a:r>
                      <a:rPr lang="en-US" dirty="0"/>
                      <a:t>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8072000947038963E-2"/>
                  <c:y val="-3.59689655272718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 baseline="0"/>
                </a:pPr>
                <a:endParaRPr lang="nl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'overzicht pres 2009_2015'!$E$4:$M$4</c:f>
              <c:strCache>
                <c:ptCount val="9"/>
                <c:pt idx="0">
                  <c:v>lek/lektest</c:v>
                </c:pt>
                <c:pt idx="1">
                  <c:v>kalibratie/eerstelijnscontrole</c:v>
                </c:pt>
                <c:pt idx="2">
                  <c:v>onaangepast apparatuur/materiaal</c:v>
                </c:pt>
                <c:pt idx="3">
                  <c:v>onvolledige registratie/traceerbaarheid</c:v>
                </c:pt>
                <c:pt idx="4">
                  <c:v>afwijking isokinetisme</c:v>
                </c:pt>
                <c:pt idx="5">
                  <c:v>opm. rond scannen van de assen, aantal diameters en meetpunten</c:v>
                </c:pt>
                <c:pt idx="6">
                  <c:v>non-conformiteiten met LUC/geldende normen die niet onder één van de andere rubrieken vallen</c:v>
                </c:pt>
                <c:pt idx="7">
                  <c:v>meetvlak en homogeniteit</c:v>
                </c:pt>
                <c:pt idx="8">
                  <c:v>andere</c:v>
                </c:pt>
              </c:strCache>
            </c:strRef>
          </c:cat>
          <c:val>
            <c:numRef>
              <c:f>'overzicht pres 2009_2015'!$E$13:$M$13</c:f>
              <c:numCache>
                <c:formatCode>0</c:formatCode>
                <c:ptCount val="9"/>
                <c:pt idx="0">
                  <c:v>13.846153846153847</c:v>
                </c:pt>
                <c:pt idx="1">
                  <c:v>23.846153846153847</c:v>
                </c:pt>
                <c:pt idx="2">
                  <c:v>21.53846153846154</c:v>
                </c:pt>
                <c:pt idx="3">
                  <c:v>5.384615384615385</c:v>
                </c:pt>
                <c:pt idx="4">
                  <c:v>5.384615384615385</c:v>
                </c:pt>
                <c:pt idx="5">
                  <c:v>8.4615384615384617</c:v>
                </c:pt>
                <c:pt idx="6">
                  <c:v>7.6923076923076925</c:v>
                </c:pt>
                <c:pt idx="7">
                  <c:v>3.0769230769230771</c:v>
                </c:pt>
                <c:pt idx="8">
                  <c:v>10.76923076923077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95178-67AF-4217-92D2-66EEACDD646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BE600F19-F0E4-4859-869F-D53E7E2C0B3D}">
      <dgm:prSet phldrT="[Text]" custT="1"/>
      <dgm:spPr>
        <a:xfrm rot="5400000">
          <a:off x="-176850" y="3438942"/>
          <a:ext cx="1087078" cy="733378"/>
        </a:xfrm>
      </dgm:spPr>
      <dgm:t>
        <a:bodyPr/>
        <a:lstStyle/>
        <a:p>
          <a:r>
            <a:rPr lang="nl-BE" sz="2200" dirty="0" smtClean="0"/>
            <a:t>Stap 3.</a:t>
          </a:r>
          <a:endParaRPr lang="nl-BE" sz="2200" dirty="0"/>
        </a:p>
      </dgm:t>
    </dgm:pt>
    <dgm:pt modelId="{AA2471A9-FD75-46A1-B24A-870CB562164E}" type="parTrans" cxnId="{A41A9A68-0E6B-4458-9B8B-4BCDE9BAA03D}">
      <dgm:prSet/>
      <dgm:spPr/>
      <dgm:t>
        <a:bodyPr/>
        <a:lstStyle/>
        <a:p>
          <a:endParaRPr lang="nl-BE"/>
        </a:p>
      </dgm:t>
    </dgm:pt>
    <dgm:pt modelId="{361DC3C7-3FA2-4634-B843-5A547D051FC7}" type="sibTrans" cxnId="{A41A9A68-0E6B-4458-9B8B-4BCDE9BAA03D}">
      <dgm:prSet/>
      <dgm:spPr/>
      <dgm:t>
        <a:bodyPr/>
        <a:lstStyle/>
        <a:p>
          <a:endParaRPr lang="nl-BE"/>
        </a:p>
      </dgm:t>
    </dgm:pt>
    <dgm:pt modelId="{FD3D39E2-5DE1-4E92-AD3C-F88281443CB9}">
      <dgm:prSet phldrT="[Text]" custT="1"/>
      <dgm:spPr>
        <a:xfrm rot="5400000">
          <a:off x="-487962" y="1173353"/>
          <a:ext cx="1771579" cy="760955"/>
        </a:xfrm>
      </dgm:spPr>
      <dgm:t>
        <a:bodyPr/>
        <a:lstStyle/>
        <a:p>
          <a:r>
            <a:rPr lang="nl-BE" sz="2100" dirty="0" smtClean="0"/>
            <a:t> </a:t>
          </a:r>
          <a:r>
            <a:rPr lang="nl-BE" sz="2200" dirty="0" smtClean="0"/>
            <a:t>Stap 1.</a:t>
          </a:r>
          <a:endParaRPr lang="nl-BE" sz="2200" dirty="0"/>
        </a:p>
      </dgm:t>
    </dgm:pt>
    <dgm:pt modelId="{1763BB0C-900B-486D-A0C1-1204EC25B540}" type="sibTrans" cxnId="{179B4FC1-DBD6-4306-B800-129D0D5D54C1}">
      <dgm:prSet/>
      <dgm:spPr/>
      <dgm:t>
        <a:bodyPr/>
        <a:lstStyle/>
        <a:p>
          <a:endParaRPr lang="nl-BE"/>
        </a:p>
      </dgm:t>
    </dgm:pt>
    <dgm:pt modelId="{A30705D8-7533-4C4F-9EE0-6F9A0FB6BBBB}" type="parTrans" cxnId="{179B4FC1-DBD6-4306-B800-129D0D5D54C1}">
      <dgm:prSet/>
      <dgm:spPr/>
      <dgm:t>
        <a:bodyPr/>
        <a:lstStyle/>
        <a:p>
          <a:endParaRPr lang="nl-BE"/>
        </a:p>
      </dgm:t>
    </dgm:pt>
    <dgm:pt modelId="{9539ADC0-6569-4FFF-AD92-1FF58110CBBA}">
      <dgm:prSet phldrT="[Text]" custT="1"/>
      <dgm:spPr>
        <a:xfrm rot="5400000">
          <a:off x="2513573" y="-1088530"/>
          <a:ext cx="1386577" cy="4891814"/>
        </a:xfrm>
      </dgm:spPr>
      <dgm:t>
        <a:bodyPr/>
        <a:lstStyle/>
        <a:p>
          <a:r>
            <a:rPr lang="nl-BE" sz="1900" dirty="0"/>
            <a:t>Secretariaat vraagt meetplanning labo's op: 2 x 8 weken in voor- en najaar (via Excel-template)</a:t>
          </a:r>
        </a:p>
      </dgm:t>
    </dgm:pt>
    <dgm:pt modelId="{654BFB6B-3E44-4D8E-B81E-06C090930A0D}" type="parTrans" cxnId="{BBBA7AC5-4E49-453F-B2A9-70A701C2781C}">
      <dgm:prSet/>
      <dgm:spPr/>
      <dgm:t>
        <a:bodyPr/>
        <a:lstStyle/>
        <a:p>
          <a:endParaRPr lang="nl-BE"/>
        </a:p>
      </dgm:t>
    </dgm:pt>
    <dgm:pt modelId="{7BB2232B-CBFE-4D2E-84A6-4D856CCCA4E3}" type="sibTrans" cxnId="{BBBA7AC5-4E49-453F-B2A9-70A701C2781C}">
      <dgm:prSet/>
      <dgm:spPr/>
      <dgm:t>
        <a:bodyPr/>
        <a:lstStyle/>
        <a:p>
          <a:endParaRPr lang="nl-BE"/>
        </a:p>
      </dgm:t>
    </dgm:pt>
    <dgm:pt modelId="{D0BC8D2F-057B-4900-8A3B-CBCF94ED6CEF}">
      <dgm:prSet phldrT="[Text]" custT="1"/>
      <dgm:spPr>
        <a:xfrm rot="5400000">
          <a:off x="2819425" y="2213855"/>
          <a:ext cx="747296" cy="4919391"/>
        </a:xfrm>
      </dgm:spPr>
      <dgm:t>
        <a:bodyPr/>
        <a:lstStyle/>
        <a:p>
          <a:r>
            <a:rPr lang="nl-BE" sz="1900" dirty="0"/>
            <a:t>Uitvoering </a:t>
          </a:r>
          <a:r>
            <a:rPr lang="nl-BE" sz="1900" dirty="0" smtClean="0"/>
            <a:t>veldaudit</a:t>
          </a:r>
          <a:endParaRPr lang="nl-BE" sz="1900" dirty="0"/>
        </a:p>
      </dgm:t>
    </dgm:pt>
    <dgm:pt modelId="{C8BD6E92-560D-4275-A46D-C5849ECC5762}" type="parTrans" cxnId="{6AC7D6B1-2704-4FC1-8C03-5292964A5EF2}">
      <dgm:prSet/>
      <dgm:spPr/>
      <dgm:t>
        <a:bodyPr/>
        <a:lstStyle/>
        <a:p>
          <a:endParaRPr lang="nl-BE"/>
        </a:p>
      </dgm:t>
    </dgm:pt>
    <dgm:pt modelId="{D8FE1FA4-D0FF-4F35-9175-2F5ED11B1A67}" type="sibTrans" cxnId="{6AC7D6B1-2704-4FC1-8C03-5292964A5EF2}">
      <dgm:prSet/>
      <dgm:spPr/>
      <dgm:t>
        <a:bodyPr/>
        <a:lstStyle/>
        <a:p>
          <a:endParaRPr lang="nl-BE"/>
        </a:p>
      </dgm:t>
    </dgm:pt>
    <dgm:pt modelId="{D27926D9-72BB-4232-988D-C450AD30440E}">
      <dgm:prSet phldrT="[Text]" custT="1"/>
      <dgm:spPr>
        <a:xfrm rot="5400000">
          <a:off x="-176850" y="4480133"/>
          <a:ext cx="1087078" cy="733378"/>
        </a:xfrm>
      </dgm:spPr>
      <dgm:t>
        <a:bodyPr/>
        <a:lstStyle/>
        <a:p>
          <a:r>
            <a:rPr lang="nl-BE" sz="2200" dirty="0" smtClean="0"/>
            <a:t>Stap 4.</a:t>
          </a:r>
          <a:endParaRPr lang="nl-BE" sz="2200" dirty="0"/>
        </a:p>
      </dgm:t>
    </dgm:pt>
    <dgm:pt modelId="{94C78D79-E2D4-4F4A-AD43-44E2D2CB65F9}" type="sibTrans" cxnId="{DD2DAA36-750A-4EFC-8385-DBA133BF6714}">
      <dgm:prSet/>
      <dgm:spPr/>
      <dgm:t>
        <a:bodyPr/>
        <a:lstStyle/>
        <a:p>
          <a:endParaRPr lang="nl-BE"/>
        </a:p>
      </dgm:t>
    </dgm:pt>
    <dgm:pt modelId="{5713ABED-9938-4D4E-AA8B-58718922AE83}" type="parTrans" cxnId="{DD2DAA36-750A-4EFC-8385-DBA133BF6714}">
      <dgm:prSet/>
      <dgm:spPr/>
      <dgm:t>
        <a:bodyPr/>
        <a:lstStyle/>
        <a:p>
          <a:endParaRPr lang="nl-BE"/>
        </a:p>
      </dgm:t>
    </dgm:pt>
    <dgm:pt modelId="{3CF3B6BD-80CD-4E99-B34E-609E010D7BE3}">
      <dgm:prSet custT="1"/>
      <dgm:spPr>
        <a:xfrm rot="5400000">
          <a:off x="-124379" y="2453550"/>
          <a:ext cx="1009715" cy="760955"/>
        </a:xfrm>
      </dgm:spPr>
      <dgm:t>
        <a:bodyPr/>
        <a:lstStyle/>
        <a:p>
          <a:r>
            <a:rPr lang="nl-BE" sz="2200" dirty="0"/>
            <a:t>Stap 2.</a:t>
          </a:r>
        </a:p>
      </dgm:t>
    </dgm:pt>
    <dgm:pt modelId="{A8C6FBDE-9B15-43A1-8F32-C266986D8942}" type="sibTrans" cxnId="{23481430-B990-4823-91AA-D8F70F1F152F}">
      <dgm:prSet/>
      <dgm:spPr/>
      <dgm:t>
        <a:bodyPr/>
        <a:lstStyle/>
        <a:p>
          <a:endParaRPr lang="nl-BE"/>
        </a:p>
      </dgm:t>
    </dgm:pt>
    <dgm:pt modelId="{64D83593-89FE-4F60-A041-EF38D3612344}" type="parTrans" cxnId="{23481430-B990-4823-91AA-D8F70F1F152F}">
      <dgm:prSet/>
      <dgm:spPr/>
      <dgm:t>
        <a:bodyPr/>
        <a:lstStyle/>
        <a:p>
          <a:endParaRPr lang="nl-BE"/>
        </a:p>
      </dgm:t>
    </dgm:pt>
    <dgm:pt modelId="{CFF3FB60-37CE-433A-91FD-6E4677352A52}">
      <dgm:prSet custT="1"/>
      <dgm:spPr/>
      <dgm:t>
        <a:bodyPr/>
        <a:lstStyle/>
        <a:p>
          <a:r>
            <a:rPr lang="nl-BE" sz="1900" dirty="0"/>
            <a:t>Auditeur kiest een </a:t>
          </a:r>
          <a:r>
            <a:rPr lang="nl-BE" sz="1900" dirty="0" smtClean="0"/>
            <a:t>labo </a:t>
          </a:r>
          <a:r>
            <a:rPr lang="nl-BE" sz="1900" dirty="0"/>
            <a:t>uit de prioriteitenlijst + geschikte meetplaats uit de doorgestuurde planning; de belangrijkste parameterpakketten </a:t>
          </a:r>
          <a:r>
            <a:rPr lang="nl-BE" sz="1900" dirty="0" smtClean="0"/>
            <a:t>waarvoor erkenning moeten </a:t>
          </a:r>
          <a:r>
            <a:rPr lang="nl-BE" sz="1900" dirty="0"/>
            <a:t>hierbij aan bod komen (= representatief staal)</a:t>
          </a:r>
        </a:p>
      </dgm:t>
    </dgm:pt>
    <dgm:pt modelId="{1D730A06-772C-4AE5-B51B-7A97BAA3A357}" type="parTrans" cxnId="{4137D446-CB36-4966-960D-B0BEAC3D967A}">
      <dgm:prSet/>
      <dgm:spPr/>
      <dgm:t>
        <a:bodyPr/>
        <a:lstStyle/>
        <a:p>
          <a:endParaRPr lang="nl-BE"/>
        </a:p>
      </dgm:t>
    </dgm:pt>
    <dgm:pt modelId="{D80F2B27-F1A2-4250-92D3-19564983DE4C}" type="sibTrans" cxnId="{4137D446-CB36-4966-960D-B0BEAC3D967A}">
      <dgm:prSet/>
      <dgm:spPr/>
      <dgm:t>
        <a:bodyPr/>
        <a:lstStyle/>
        <a:p>
          <a:endParaRPr lang="nl-BE"/>
        </a:p>
      </dgm:t>
    </dgm:pt>
    <dgm:pt modelId="{B62F7862-7F33-4032-A066-BC1C086AF6F6}">
      <dgm:prSet custT="1"/>
      <dgm:spPr/>
      <dgm:t>
        <a:bodyPr/>
        <a:lstStyle/>
        <a:p>
          <a:endParaRPr lang="nl-BE" sz="1900" dirty="0"/>
        </a:p>
      </dgm:t>
    </dgm:pt>
    <dgm:pt modelId="{BF391920-9550-4F1A-893B-0CAEEEF693D1}" type="parTrans" cxnId="{914F1BD1-818E-4604-A4F1-D50E07B1ABAD}">
      <dgm:prSet/>
      <dgm:spPr/>
      <dgm:t>
        <a:bodyPr/>
        <a:lstStyle/>
        <a:p>
          <a:endParaRPr lang="nl-BE"/>
        </a:p>
      </dgm:t>
    </dgm:pt>
    <dgm:pt modelId="{0CAFD6AF-D149-40B5-8FEB-E90202397087}" type="sibTrans" cxnId="{914F1BD1-818E-4604-A4F1-D50E07B1ABAD}">
      <dgm:prSet/>
      <dgm:spPr/>
      <dgm:t>
        <a:bodyPr/>
        <a:lstStyle/>
        <a:p>
          <a:endParaRPr lang="nl-BE"/>
        </a:p>
      </dgm:t>
    </dgm:pt>
    <dgm:pt modelId="{C7F5F079-348C-4ABE-943D-33C967AB4716}">
      <dgm:prSet custT="1"/>
      <dgm:spPr/>
      <dgm:t>
        <a:bodyPr/>
        <a:lstStyle/>
        <a:p>
          <a:endParaRPr lang="nl-BE" sz="2000" dirty="0"/>
        </a:p>
      </dgm:t>
    </dgm:pt>
    <dgm:pt modelId="{F43F6D55-C1A4-49EC-A4BF-CB3779C3F7F9}" type="parTrans" cxnId="{D964205E-044D-4AA0-9A75-491D415C6A39}">
      <dgm:prSet/>
      <dgm:spPr/>
      <dgm:t>
        <a:bodyPr/>
        <a:lstStyle/>
        <a:p>
          <a:endParaRPr lang="nl-BE"/>
        </a:p>
      </dgm:t>
    </dgm:pt>
    <dgm:pt modelId="{F2AF7E73-7AB6-4DA4-8391-07BDFD69616A}" type="sibTrans" cxnId="{D964205E-044D-4AA0-9A75-491D415C6A39}">
      <dgm:prSet/>
      <dgm:spPr/>
      <dgm:t>
        <a:bodyPr/>
        <a:lstStyle/>
        <a:p>
          <a:endParaRPr lang="nl-BE"/>
        </a:p>
      </dgm:t>
    </dgm:pt>
    <dgm:pt modelId="{EDDE58B4-08FD-462C-AD35-C9DE88BFCAD8}">
      <dgm:prSet phldrT="[Text]" custT="1"/>
      <dgm:spPr>
        <a:xfrm rot="5400000">
          <a:off x="2832371" y="1156764"/>
          <a:ext cx="721405" cy="4919391"/>
        </a:xfrm>
      </dgm:spPr>
      <dgm:t>
        <a:bodyPr/>
        <a:lstStyle/>
        <a:p>
          <a:r>
            <a:rPr lang="nl-BE" sz="1900" dirty="0" smtClean="0"/>
            <a:t>Auditeur maakt afspraken i.v.m. veldaudit:</a:t>
          </a:r>
          <a:endParaRPr lang="nl-BE" sz="2000" dirty="0"/>
        </a:p>
      </dgm:t>
    </dgm:pt>
    <dgm:pt modelId="{5480DE8A-45DC-4115-B042-4DF60EC9BD3F}" type="parTrans" cxnId="{F0E522C2-58A6-408E-84B5-6810B33C488D}">
      <dgm:prSet/>
      <dgm:spPr/>
      <dgm:t>
        <a:bodyPr/>
        <a:lstStyle/>
        <a:p>
          <a:endParaRPr lang="nl-BE"/>
        </a:p>
      </dgm:t>
    </dgm:pt>
    <dgm:pt modelId="{F2C59D79-6A70-49E4-B1DF-766B25BB4947}" type="sibTrans" cxnId="{F0E522C2-58A6-408E-84B5-6810B33C488D}">
      <dgm:prSet/>
      <dgm:spPr/>
      <dgm:t>
        <a:bodyPr/>
        <a:lstStyle/>
        <a:p>
          <a:endParaRPr lang="nl-BE"/>
        </a:p>
      </dgm:t>
    </dgm:pt>
    <dgm:pt modelId="{BA952D4E-1077-43B1-8C06-22149379DE3C}">
      <dgm:prSet phldrT="[Text]" custT="1"/>
      <dgm:spPr>
        <a:xfrm rot="5400000">
          <a:off x="2832371" y="1156764"/>
          <a:ext cx="721405" cy="4919391"/>
        </a:xfrm>
      </dgm:spPr>
      <dgm:t>
        <a:bodyPr/>
        <a:lstStyle/>
        <a:p>
          <a:r>
            <a:rPr lang="nl-BE" sz="1900" dirty="0"/>
            <a:t>Verwittiging en uitnodiging Vlaamse overheid (Milieuvergunningen)</a:t>
          </a:r>
        </a:p>
      </dgm:t>
    </dgm:pt>
    <dgm:pt modelId="{81E7B001-E70B-4DC4-B4F9-5862C683FA73}" type="parTrans" cxnId="{F360F63A-73C5-48AD-BA15-5E334CD7BAD1}">
      <dgm:prSet/>
      <dgm:spPr/>
      <dgm:t>
        <a:bodyPr/>
        <a:lstStyle/>
        <a:p>
          <a:endParaRPr lang="nl-BE"/>
        </a:p>
      </dgm:t>
    </dgm:pt>
    <dgm:pt modelId="{78450B7E-771C-4F08-AD82-2FBE63FF5EEF}" type="sibTrans" cxnId="{F360F63A-73C5-48AD-BA15-5E334CD7BAD1}">
      <dgm:prSet/>
      <dgm:spPr/>
      <dgm:t>
        <a:bodyPr/>
        <a:lstStyle/>
        <a:p>
          <a:endParaRPr lang="nl-BE"/>
        </a:p>
      </dgm:t>
    </dgm:pt>
    <dgm:pt modelId="{3F5725AA-518A-4307-A142-44CA519B65DF}">
      <dgm:prSet phldrT="[Text]" custT="1"/>
      <dgm:spPr>
        <a:xfrm rot="5400000">
          <a:off x="2819425" y="2213855"/>
          <a:ext cx="747296" cy="4919391"/>
        </a:xfrm>
      </dgm:spPr>
      <dgm:t>
        <a:bodyPr/>
        <a:lstStyle/>
        <a:p>
          <a:r>
            <a:rPr lang="nl-BE" sz="1900" dirty="0" smtClean="0"/>
            <a:t>Voorbereiding</a:t>
          </a:r>
          <a:r>
            <a:rPr lang="nl-BE" sz="1900" dirty="0"/>
            <a:t>, metingen en </a:t>
          </a:r>
          <a:r>
            <a:rPr lang="nl-BE" sz="1900" dirty="0" smtClean="0"/>
            <a:t>nazorg worden </a:t>
          </a:r>
          <a:r>
            <a:rPr lang="nl-BE" sz="1900" dirty="0" err="1" smtClean="0"/>
            <a:t>geaudit</a:t>
          </a:r>
          <a:endParaRPr lang="nl-BE" sz="1900" dirty="0"/>
        </a:p>
      </dgm:t>
    </dgm:pt>
    <dgm:pt modelId="{C2E4A26E-67A9-4C9C-81A3-2D35BB84E0D1}" type="parTrans" cxnId="{16E8FD06-22EB-4229-B3B0-179BCE0E1E38}">
      <dgm:prSet/>
      <dgm:spPr/>
      <dgm:t>
        <a:bodyPr/>
        <a:lstStyle/>
        <a:p>
          <a:endParaRPr lang="nl-BE"/>
        </a:p>
      </dgm:t>
    </dgm:pt>
    <dgm:pt modelId="{711DF44E-B610-4414-8300-91948B002903}" type="sibTrans" cxnId="{16E8FD06-22EB-4229-B3B0-179BCE0E1E38}">
      <dgm:prSet/>
      <dgm:spPr/>
      <dgm:t>
        <a:bodyPr/>
        <a:lstStyle/>
        <a:p>
          <a:endParaRPr lang="nl-BE"/>
        </a:p>
      </dgm:t>
    </dgm:pt>
    <dgm:pt modelId="{D79B6F06-E740-4BFE-88EB-B300979BDE50}">
      <dgm:prSet phldrT="[Text]" custT="1"/>
      <dgm:spPr>
        <a:xfrm rot="5400000">
          <a:off x="2832371" y="1156764"/>
          <a:ext cx="721405" cy="4919391"/>
        </a:xfrm>
      </dgm:spPr>
      <dgm:t>
        <a:bodyPr/>
        <a:lstStyle/>
        <a:p>
          <a:r>
            <a:rPr lang="nl-BE" sz="1900" dirty="0"/>
            <a:t>Aankondiging bij bedrijf (contactpersoon en toegang, vereiste PBM, ...)	</a:t>
          </a:r>
        </a:p>
      </dgm:t>
    </dgm:pt>
    <dgm:pt modelId="{A4420759-F939-42AE-8F86-5DA6A1C5B64C}" type="parTrans" cxnId="{0BA905F6-2FB9-4A53-AAF8-E7C5467A2D78}">
      <dgm:prSet/>
      <dgm:spPr/>
      <dgm:t>
        <a:bodyPr/>
        <a:lstStyle/>
        <a:p>
          <a:endParaRPr lang="nl-BE"/>
        </a:p>
      </dgm:t>
    </dgm:pt>
    <dgm:pt modelId="{E501B59E-4245-46C0-B02E-0103F5A8531E}" type="sibTrans" cxnId="{0BA905F6-2FB9-4A53-AAF8-E7C5467A2D78}">
      <dgm:prSet/>
      <dgm:spPr/>
      <dgm:t>
        <a:bodyPr/>
        <a:lstStyle/>
        <a:p>
          <a:endParaRPr lang="nl-BE"/>
        </a:p>
      </dgm:t>
    </dgm:pt>
    <dgm:pt modelId="{344E7EDA-A682-40D2-9BBB-0FCAD7B57825}">
      <dgm:prSet phldrT="[Text]" custT="1"/>
      <dgm:spPr>
        <a:xfrm rot="5400000">
          <a:off x="2819425" y="2213855"/>
          <a:ext cx="747296" cy="4919391"/>
        </a:xfrm>
      </dgm:spPr>
      <dgm:t>
        <a:bodyPr/>
        <a:lstStyle/>
        <a:p>
          <a:r>
            <a:rPr lang="nl-BE" sz="1900" dirty="0"/>
            <a:t>Korte evaluatie + overlopen van de voornaamste bemerkingen	</a:t>
          </a:r>
        </a:p>
      </dgm:t>
    </dgm:pt>
    <dgm:pt modelId="{89CA20F7-929C-4894-A970-E2BD00696541}" type="parTrans" cxnId="{B75D7C0C-A918-4EFE-B893-53B94ED2FF40}">
      <dgm:prSet/>
      <dgm:spPr/>
      <dgm:t>
        <a:bodyPr/>
        <a:lstStyle/>
        <a:p>
          <a:endParaRPr lang="nl-BE"/>
        </a:p>
      </dgm:t>
    </dgm:pt>
    <dgm:pt modelId="{787915B1-DBE3-4EB6-B290-0450E3A11AD6}" type="sibTrans" cxnId="{B75D7C0C-A918-4EFE-B893-53B94ED2FF40}">
      <dgm:prSet/>
      <dgm:spPr/>
      <dgm:t>
        <a:bodyPr/>
        <a:lstStyle/>
        <a:p>
          <a:endParaRPr lang="nl-BE"/>
        </a:p>
      </dgm:t>
    </dgm:pt>
    <dgm:pt modelId="{B2C2457D-41B7-46A3-A0BF-A069A0C4DAE8}" type="pres">
      <dgm:prSet presAssocID="{25D95178-67AF-4217-92D2-66EEACDD64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95128433-7A8D-42E3-B8C7-C5B27DDC00A3}" type="pres">
      <dgm:prSet presAssocID="{FD3D39E2-5DE1-4E92-AD3C-F88281443CB9}" presName="composite" presStyleCnt="0"/>
      <dgm:spPr/>
      <dgm:t>
        <a:bodyPr/>
        <a:lstStyle/>
        <a:p>
          <a:endParaRPr lang="nl-BE"/>
        </a:p>
      </dgm:t>
    </dgm:pt>
    <dgm:pt modelId="{96562FDC-507C-48A9-BB37-2D6E3B1E9096}" type="pres">
      <dgm:prSet presAssocID="{FD3D39E2-5DE1-4E92-AD3C-F88281443CB9}" presName="parentText" presStyleLbl="alignNode1" presStyleIdx="0" presStyleCnt="4" custScaleX="11077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6EC1A50-E297-4554-94C6-AE976B90505C}" type="pres">
      <dgm:prSet presAssocID="{FD3D39E2-5DE1-4E92-AD3C-F88281443CB9}" presName="descendantText" presStyleLbl="alignAcc1" presStyleIdx="0" presStyleCnt="4" custLinFactNeighborX="-257" custLinFactNeighborY="-1372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C9006E0-45AC-4475-AA08-3CF3CA6172AA}" type="pres">
      <dgm:prSet presAssocID="{1763BB0C-900B-486D-A0C1-1204EC25B540}" presName="sp" presStyleCnt="0"/>
      <dgm:spPr/>
      <dgm:t>
        <a:bodyPr/>
        <a:lstStyle/>
        <a:p>
          <a:endParaRPr lang="nl-BE"/>
        </a:p>
      </dgm:t>
    </dgm:pt>
    <dgm:pt modelId="{D2A1697E-77FC-4A62-BC6E-4F71DAFCB373}" type="pres">
      <dgm:prSet presAssocID="{3CF3B6BD-80CD-4E99-B34E-609E010D7BE3}" presName="composite" presStyleCnt="0"/>
      <dgm:spPr/>
      <dgm:t>
        <a:bodyPr/>
        <a:lstStyle/>
        <a:p>
          <a:endParaRPr lang="nl-BE"/>
        </a:p>
      </dgm:t>
    </dgm:pt>
    <dgm:pt modelId="{8FF940EA-0170-4262-9411-E4076E1DBD97}" type="pres">
      <dgm:prSet presAssocID="{3CF3B6BD-80CD-4E99-B34E-609E010D7BE3}" presName="parentText" presStyleLbl="alignNode1" presStyleIdx="1" presStyleCnt="4" custScaleX="116161" custLinFactNeighborX="0" custLinFactNeighborY="-1717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97932B7-AC20-4D8B-81DD-3CCAC74633F1}" type="pres">
      <dgm:prSet presAssocID="{3CF3B6BD-80CD-4E99-B34E-609E010D7BE3}" presName="descendantText" presStyleLbl="alignAcc1" presStyleIdx="1" presStyleCnt="4" custScaleY="128592" custLinFactNeighborY="6061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EB3EAAC-4573-4B61-AD3F-C683CB11807E}" type="pres">
      <dgm:prSet presAssocID="{A8C6FBDE-9B15-43A1-8F32-C266986D8942}" presName="sp" presStyleCnt="0"/>
      <dgm:spPr/>
      <dgm:t>
        <a:bodyPr/>
        <a:lstStyle/>
        <a:p>
          <a:endParaRPr lang="nl-BE"/>
        </a:p>
      </dgm:t>
    </dgm:pt>
    <dgm:pt modelId="{E8F09474-22A8-4561-BE10-BB8635F47AD7}" type="pres">
      <dgm:prSet presAssocID="{BE600F19-F0E4-4859-869F-D53E7E2C0B3D}" presName="composite" presStyleCnt="0"/>
      <dgm:spPr/>
      <dgm:t>
        <a:bodyPr/>
        <a:lstStyle/>
        <a:p>
          <a:endParaRPr lang="nl-BE"/>
        </a:p>
      </dgm:t>
    </dgm:pt>
    <dgm:pt modelId="{D4F4438E-D86A-419C-B375-81240F5FC89C}" type="pres">
      <dgm:prSet presAssocID="{BE600F19-F0E4-4859-869F-D53E7E2C0B3D}" presName="parentText" presStyleLbl="alignNode1" presStyleIdx="2" presStyleCnt="4" custScaleX="118854" custLinFactNeighborX="0" custLinFactNeighborY="-10083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91AA66E-BC89-4FD3-BF9F-B27CAEA14248}" type="pres">
      <dgm:prSet presAssocID="{BE600F19-F0E4-4859-869F-D53E7E2C0B3D}" presName="descendantText" presStyleLbl="alignAcc1" presStyleIdx="2" presStyleCnt="4" custScaleY="146103" custLinFactNeighborX="518" custLinFactNeighborY="364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9D7BB9B-E39E-4F89-B56F-7FE5A1DDF53C}" type="pres">
      <dgm:prSet presAssocID="{361DC3C7-3FA2-4634-B843-5A547D051FC7}" presName="sp" presStyleCnt="0"/>
      <dgm:spPr/>
      <dgm:t>
        <a:bodyPr/>
        <a:lstStyle/>
        <a:p>
          <a:endParaRPr lang="nl-BE"/>
        </a:p>
      </dgm:t>
    </dgm:pt>
    <dgm:pt modelId="{734E2914-0FEB-4B1F-A24D-85C4DD44A309}" type="pres">
      <dgm:prSet presAssocID="{D27926D9-72BB-4232-988D-C450AD30440E}" presName="composite" presStyleCnt="0"/>
      <dgm:spPr/>
      <dgm:t>
        <a:bodyPr/>
        <a:lstStyle/>
        <a:p>
          <a:endParaRPr lang="nl-BE"/>
        </a:p>
      </dgm:t>
    </dgm:pt>
    <dgm:pt modelId="{95CBDBB6-B1E6-486A-93A0-7DE47B730DD9}" type="pres">
      <dgm:prSet presAssocID="{D27926D9-72BB-4232-988D-C450AD30440E}" presName="parentText" presStyleLbl="alignNode1" presStyleIdx="3" presStyleCnt="4" custScaleX="120201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55EFE7E-FA29-4E87-8C85-0859160D61C6}" type="pres">
      <dgm:prSet presAssocID="{D27926D9-72BB-4232-988D-C450AD30440E}" presName="descendantText" presStyleLbl="alignAcc1" presStyleIdx="3" presStyleCnt="4" custScaleY="11250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12D374B4-0EA2-48F5-AB30-986F53CF90FA}" type="presOf" srcId="{B62F7862-7F33-4032-A066-BC1C086AF6F6}" destId="{F97932B7-AC20-4D8B-81DD-3CCAC74633F1}" srcOrd="0" destOrd="2" presId="urn:microsoft.com/office/officeart/2005/8/layout/chevron2"/>
    <dgm:cxn modelId="{B75D7C0C-A918-4EFE-B893-53B94ED2FF40}" srcId="{D0BC8D2F-057B-4900-8A3B-CBCF94ED6CEF}" destId="{344E7EDA-A682-40D2-9BBB-0FCAD7B57825}" srcOrd="1" destOrd="0" parTransId="{89CA20F7-929C-4894-A970-E2BD00696541}" sibTransId="{787915B1-DBE3-4EB6-B290-0450E3A11AD6}"/>
    <dgm:cxn modelId="{1CABD30A-D00D-4652-AD9E-5C9A1957903D}" type="presOf" srcId="{EDDE58B4-08FD-462C-AD35-C9DE88BFCAD8}" destId="{C91AA66E-BC89-4FD3-BF9F-B27CAEA14248}" srcOrd="0" destOrd="0" presId="urn:microsoft.com/office/officeart/2005/8/layout/chevron2"/>
    <dgm:cxn modelId="{A41A9A68-0E6B-4458-9B8B-4BCDE9BAA03D}" srcId="{25D95178-67AF-4217-92D2-66EEACDD6461}" destId="{BE600F19-F0E4-4859-869F-D53E7E2C0B3D}" srcOrd="2" destOrd="0" parTransId="{AA2471A9-FD75-46A1-B24A-870CB562164E}" sibTransId="{361DC3C7-3FA2-4634-B843-5A547D051FC7}"/>
    <dgm:cxn modelId="{0BA905F6-2FB9-4A53-AAF8-E7C5467A2D78}" srcId="{EDDE58B4-08FD-462C-AD35-C9DE88BFCAD8}" destId="{D79B6F06-E740-4BFE-88EB-B300979BDE50}" srcOrd="1" destOrd="0" parTransId="{A4420759-F939-42AE-8F86-5DA6A1C5B64C}" sibTransId="{E501B59E-4245-46C0-B02E-0103F5A8531E}"/>
    <dgm:cxn modelId="{8F6CE9C7-D20B-4BE7-BE86-A5EB232F66B8}" type="presOf" srcId="{3F5725AA-518A-4307-A142-44CA519B65DF}" destId="{855EFE7E-FA29-4E87-8C85-0859160D61C6}" srcOrd="0" destOrd="1" presId="urn:microsoft.com/office/officeart/2005/8/layout/chevron2"/>
    <dgm:cxn modelId="{BE90F5C7-5E4A-4C1A-BCE6-D6712DD55325}" type="presOf" srcId="{3CF3B6BD-80CD-4E99-B34E-609E010D7BE3}" destId="{8FF940EA-0170-4262-9411-E4076E1DBD97}" srcOrd="0" destOrd="0" presId="urn:microsoft.com/office/officeart/2005/8/layout/chevron2"/>
    <dgm:cxn modelId="{23481430-B990-4823-91AA-D8F70F1F152F}" srcId="{25D95178-67AF-4217-92D2-66EEACDD6461}" destId="{3CF3B6BD-80CD-4E99-B34E-609E010D7BE3}" srcOrd="1" destOrd="0" parTransId="{64D83593-89FE-4F60-A041-EF38D3612344}" sibTransId="{A8C6FBDE-9B15-43A1-8F32-C266986D8942}"/>
    <dgm:cxn modelId="{6D836635-C585-4B61-B065-C0606135B479}" type="presOf" srcId="{CFF3FB60-37CE-433A-91FD-6E4677352A52}" destId="{F97932B7-AC20-4D8B-81DD-3CCAC74633F1}" srcOrd="0" destOrd="1" presId="urn:microsoft.com/office/officeart/2005/8/layout/chevron2"/>
    <dgm:cxn modelId="{BBBA7AC5-4E49-453F-B2A9-70A701C2781C}" srcId="{FD3D39E2-5DE1-4E92-AD3C-F88281443CB9}" destId="{9539ADC0-6569-4FFF-AD92-1FF58110CBBA}" srcOrd="0" destOrd="0" parTransId="{654BFB6B-3E44-4D8E-B81E-06C090930A0D}" sibTransId="{7BB2232B-CBFE-4D2E-84A6-4D856CCCA4E3}"/>
    <dgm:cxn modelId="{08D41FC7-CBAC-4308-AC5B-C15E4B3CD697}" type="presOf" srcId="{FD3D39E2-5DE1-4E92-AD3C-F88281443CB9}" destId="{96562FDC-507C-48A9-BB37-2D6E3B1E9096}" srcOrd="0" destOrd="0" presId="urn:microsoft.com/office/officeart/2005/8/layout/chevron2"/>
    <dgm:cxn modelId="{DD2DAA36-750A-4EFC-8385-DBA133BF6714}" srcId="{25D95178-67AF-4217-92D2-66EEACDD6461}" destId="{D27926D9-72BB-4232-988D-C450AD30440E}" srcOrd="3" destOrd="0" parTransId="{5713ABED-9938-4D4E-AA8B-58718922AE83}" sibTransId="{94C78D79-E2D4-4F4A-AD43-44E2D2CB65F9}"/>
    <dgm:cxn modelId="{5BD499CE-34E7-42A8-AAE6-A2152FBE905E}" type="presOf" srcId="{C7F5F079-348C-4ABE-943D-33C967AB4716}" destId="{F97932B7-AC20-4D8B-81DD-3CCAC74633F1}" srcOrd="0" destOrd="0" presId="urn:microsoft.com/office/officeart/2005/8/layout/chevron2"/>
    <dgm:cxn modelId="{335A8DB2-E0B1-4B7C-9594-D009A9985874}" type="presOf" srcId="{9539ADC0-6569-4FFF-AD92-1FF58110CBBA}" destId="{36EC1A50-E297-4554-94C6-AE976B90505C}" srcOrd="0" destOrd="0" presId="urn:microsoft.com/office/officeart/2005/8/layout/chevron2"/>
    <dgm:cxn modelId="{A8069E43-9B94-4CAF-8674-3171B074C1EF}" type="presOf" srcId="{D0BC8D2F-057B-4900-8A3B-CBCF94ED6CEF}" destId="{855EFE7E-FA29-4E87-8C85-0859160D61C6}" srcOrd="0" destOrd="0" presId="urn:microsoft.com/office/officeart/2005/8/layout/chevron2"/>
    <dgm:cxn modelId="{A0209205-4374-4DE9-97B4-171A9DC8F670}" type="presOf" srcId="{BA952D4E-1077-43B1-8C06-22149379DE3C}" destId="{C91AA66E-BC89-4FD3-BF9F-B27CAEA14248}" srcOrd="0" destOrd="1" presId="urn:microsoft.com/office/officeart/2005/8/layout/chevron2"/>
    <dgm:cxn modelId="{98D259EA-10A6-4BB6-8056-8A8E61399446}" type="presOf" srcId="{344E7EDA-A682-40D2-9BBB-0FCAD7B57825}" destId="{855EFE7E-FA29-4E87-8C85-0859160D61C6}" srcOrd="0" destOrd="2" presId="urn:microsoft.com/office/officeart/2005/8/layout/chevron2"/>
    <dgm:cxn modelId="{F0E522C2-58A6-408E-84B5-6810B33C488D}" srcId="{BE600F19-F0E4-4859-869F-D53E7E2C0B3D}" destId="{EDDE58B4-08FD-462C-AD35-C9DE88BFCAD8}" srcOrd="0" destOrd="0" parTransId="{5480DE8A-45DC-4115-B042-4DF60EC9BD3F}" sibTransId="{F2C59D79-6A70-49E4-B1DF-766B25BB4947}"/>
    <dgm:cxn modelId="{E19E4020-3BBA-4B6F-9F64-469F54E62611}" type="presOf" srcId="{BE600F19-F0E4-4859-869F-D53E7E2C0B3D}" destId="{D4F4438E-D86A-419C-B375-81240F5FC89C}" srcOrd="0" destOrd="0" presId="urn:microsoft.com/office/officeart/2005/8/layout/chevron2"/>
    <dgm:cxn modelId="{D964205E-044D-4AA0-9A75-491D415C6A39}" srcId="{3CF3B6BD-80CD-4E99-B34E-609E010D7BE3}" destId="{C7F5F079-348C-4ABE-943D-33C967AB4716}" srcOrd="0" destOrd="0" parTransId="{F43F6D55-C1A4-49EC-A4BF-CB3779C3F7F9}" sibTransId="{F2AF7E73-7AB6-4DA4-8391-07BDFD69616A}"/>
    <dgm:cxn modelId="{F360F63A-73C5-48AD-BA15-5E334CD7BAD1}" srcId="{EDDE58B4-08FD-462C-AD35-C9DE88BFCAD8}" destId="{BA952D4E-1077-43B1-8C06-22149379DE3C}" srcOrd="0" destOrd="0" parTransId="{81E7B001-E70B-4DC4-B4F9-5862C683FA73}" sibTransId="{78450B7E-771C-4F08-AD82-2FBE63FF5EEF}"/>
    <dgm:cxn modelId="{83899DF4-BDAC-49E8-9449-F7C260DE4ADF}" type="presOf" srcId="{25D95178-67AF-4217-92D2-66EEACDD6461}" destId="{B2C2457D-41B7-46A3-A0BF-A069A0C4DAE8}" srcOrd="0" destOrd="0" presId="urn:microsoft.com/office/officeart/2005/8/layout/chevron2"/>
    <dgm:cxn modelId="{4DD86D2D-0061-4DA1-AD52-09D5F7210A57}" type="presOf" srcId="{D27926D9-72BB-4232-988D-C450AD30440E}" destId="{95CBDBB6-B1E6-486A-93A0-7DE47B730DD9}" srcOrd="0" destOrd="0" presId="urn:microsoft.com/office/officeart/2005/8/layout/chevron2"/>
    <dgm:cxn modelId="{4137D446-CB36-4966-960D-B0BEAC3D967A}" srcId="{3CF3B6BD-80CD-4E99-B34E-609E010D7BE3}" destId="{CFF3FB60-37CE-433A-91FD-6E4677352A52}" srcOrd="1" destOrd="0" parTransId="{1D730A06-772C-4AE5-B51B-7A97BAA3A357}" sibTransId="{D80F2B27-F1A2-4250-92D3-19564983DE4C}"/>
    <dgm:cxn modelId="{B6A11013-9D25-40BD-873D-FA5396D5981B}" type="presOf" srcId="{D79B6F06-E740-4BFE-88EB-B300979BDE50}" destId="{C91AA66E-BC89-4FD3-BF9F-B27CAEA14248}" srcOrd="0" destOrd="2" presId="urn:microsoft.com/office/officeart/2005/8/layout/chevron2"/>
    <dgm:cxn modelId="{16E8FD06-22EB-4229-B3B0-179BCE0E1E38}" srcId="{D0BC8D2F-057B-4900-8A3B-CBCF94ED6CEF}" destId="{3F5725AA-518A-4307-A142-44CA519B65DF}" srcOrd="0" destOrd="0" parTransId="{C2E4A26E-67A9-4C9C-81A3-2D35BB84E0D1}" sibTransId="{711DF44E-B610-4414-8300-91948B002903}"/>
    <dgm:cxn modelId="{6AC7D6B1-2704-4FC1-8C03-5292964A5EF2}" srcId="{D27926D9-72BB-4232-988D-C450AD30440E}" destId="{D0BC8D2F-057B-4900-8A3B-CBCF94ED6CEF}" srcOrd="0" destOrd="0" parTransId="{C8BD6E92-560D-4275-A46D-C5849ECC5762}" sibTransId="{D8FE1FA4-D0FF-4F35-9175-2F5ED11B1A67}"/>
    <dgm:cxn modelId="{179B4FC1-DBD6-4306-B800-129D0D5D54C1}" srcId="{25D95178-67AF-4217-92D2-66EEACDD6461}" destId="{FD3D39E2-5DE1-4E92-AD3C-F88281443CB9}" srcOrd="0" destOrd="0" parTransId="{A30705D8-7533-4C4F-9EE0-6F9A0FB6BBBB}" sibTransId="{1763BB0C-900B-486D-A0C1-1204EC25B540}"/>
    <dgm:cxn modelId="{914F1BD1-818E-4604-A4F1-D50E07B1ABAD}" srcId="{CFF3FB60-37CE-433A-91FD-6E4677352A52}" destId="{B62F7862-7F33-4032-A066-BC1C086AF6F6}" srcOrd="0" destOrd="0" parTransId="{BF391920-9550-4F1A-893B-0CAEEEF693D1}" sibTransId="{0CAFD6AF-D149-40B5-8FEB-E90202397087}"/>
    <dgm:cxn modelId="{5576647A-5FD4-4D40-8105-01DB8D229D91}" type="presParOf" srcId="{B2C2457D-41B7-46A3-A0BF-A069A0C4DAE8}" destId="{95128433-7A8D-42E3-B8C7-C5B27DDC00A3}" srcOrd="0" destOrd="0" presId="urn:microsoft.com/office/officeart/2005/8/layout/chevron2"/>
    <dgm:cxn modelId="{36C87DA2-2BF5-435F-8781-8B50D7D75444}" type="presParOf" srcId="{95128433-7A8D-42E3-B8C7-C5B27DDC00A3}" destId="{96562FDC-507C-48A9-BB37-2D6E3B1E9096}" srcOrd="0" destOrd="0" presId="urn:microsoft.com/office/officeart/2005/8/layout/chevron2"/>
    <dgm:cxn modelId="{F2B93B8D-113D-4D09-8A53-37865388E09B}" type="presParOf" srcId="{95128433-7A8D-42E3-B8C7-C5B27DDC00A3}" destId="{36EC1A50-E297-4554-94C6-AE976B90505C}" srcOrd="1" destOrd="0" presId="urn:microsoft.com/office/officeart/2005/8/layout/chevron2"/>
    <dgm:cxn modelId="{794C0489-478D-4104-B561-A5E2E907E47E}" type="presParOf" srcId="{B2C2457D-41B7-46A3-A0BF-A069A0C4DAE8}" destId="{EC9006E0-45AC-4475-AA08-3CF3CA6172AA}" srcOrd="1" destOrd="0" presId="urn:microsoft.com/office/officeart/2005/8/layout/chevron2"/>
    <dgm:cxn modelId="{B4A344F9-6CBD-4B95-B98E-97897AAF98ED}" type="presParOf" srcId="{B2C2457D-41B7-46A3-A0BF-A069A0C4DAE8}" destId="{D2A1697E-77FC-4A62-BC6E-4F71DAFCB373}" srcOrd="2" destOrd="0" presId="urn:microsoft.com/office/officeart/2005/8/layout/chevron2"/>
    <dgm:cxn modelId="{01C32B0D-FAC6-4EBA-ADD0-020CBD49B9D0}" type="presParOf" srcId="{D2A1697E-77FC-4A62-BC6E-4F71DAFCB373}" destId="{8FF940EA-0170-4262-9411-E4076E1DBD97}" srcOrd="0" destOrd="0" presId="urn:microsoft.com/office/officeart/2005/8/layout/chevron2"/>
    <dgm:cxn modelId="{6AE27CA4-3C2D-44DC-A81C-B73050896B52}" type="presParOf" srcId="{D2A1697E-77FC-4A62-BC6E-4F71DAFCB373}" destId="{F97932B7-AC20-4D8B-81DD-3CCAC74633F1}" srcOrd="1" destOrd="0" presId="urn:microsoft.com/office/officeart/2005/8/layout/chevron2"/>
    <dgm:cxn modelId="{FC7345E8-B4AB-46E5-A625-5ED083B9C4F2}" type="presParOf" srcId="{B2C2457D-41B7-46A3-A0BF-A069A0C4DAE8}" destId="{5EB3EAAC-4573-4B61-AD3F-C683CB11807E}" srcOrd="3" destOrd="0" presId="urn:microsoft.com/office/officeart/2005/8/layout/chevron2"/>
    <dgm:cxn modelId="{094ABF97-9780-4E06-9661-1AD23228E54F}" type="presParOf" srcId="{B2C2457D-41B7-46A3-A0BF-A069A0C4DAE8}" destId="{E8F09474-22A8-4561-BE10-BB8635F47AD7}" srcOrd="4" destOrd="0" presId="urn:microsoft.com/office/officeart/2005/8/layout/chevron2"/>
    <dgm:cxn modelId="{39BBB670-0E2E-4AE5-9B9B-ABE96037E578}" type="presParOf" srcId="{E8F09474-22A8-4561-BE10-BB8635F47AD7}" destId="{D4F4438E-D86A-419C-B375-81240F5FC89C}" srcOrd="0" destOrd="0" presId="urn:microsoft.com/office/officeart/2005/8/layout/chevron2"/>
    <dgm:cxn modelId="{5460018F-61E6-479E-8EC4-FC5DEE39C51A}" type="presParOf" srcId="{E8F09474-22A8-4561-BE10-BB8635F47AD7}" destId="{C91AA66E-BC89-4FD3-BF9F-B27CAEA14248}" srcOrd="1" destOrd="0" presId="urn:microsoft.com/office/officeart/2005/8/layout/chevron2"/>
    <dgm:cxn modelId="{5C208535-2FA3-46A3-A23E-F47D7A7B450D}" type="presParOf" srcId="{B2C2457D-41B7-46A3-A0BF-A069A0C4DAE8}" destId="{89D7BB9B-E39E-4F89-B56F-7FE5A1DDF53C}" srcOrd="5" destOrd="0" presId="urn:microsoft.com/office/officeart/2005/8/layout/chevron2"/>
    <dgm:cxn modelId="{FECDBFCA-DB24-41AA-9FF5-126E092B6D95}" type="presParOf" srcId="{B2C2457D-41B7-46A3-A0BF-A069A0C4DAE8}" destId="{734E2914-0FEB-4B1F-A24D-85C4DD44A309}" srcOrd="6" destOrd="0" presId="urn:microsoft.com/office/officeart/2005/8/layout/chevron2"/>
    <dgm:cxn modelId="{941147A2-6936-46A1-9354-78F700FE803E}" type="presParOf" srcId="{734E2914-0FEB-4B1F-A24D-85C4DD44A309}" destId="{95CBDBB6-B1E6-486A-93A0-7DE47B730DD9}" srcOrd="0" destOrd="0" presId="urn:microsoft.com/office/officeart/2005/8/layout/chevron2"/>
    <dgm:cxn modelId="{9EF4151E-D2F7-41FA-9B36-44AC09C081E0}" type="presParOf" srcId="{734E2914-0FEB-4B1F-A24D-85C4DD44A309}" destId="{855EFE7E-FA29-4E87-8C85-0859160D61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95178-67AF-4217-92D2-66EEACDD6461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BE"/>
        </a:p>
      </dgm:t>
    </dgm:pt>
    <dgm:pt modelId="{BE600F19-F0E4-4859-869F-D53E7E2C0B3D}">
      <dgm:prSet phldrT="[Text]"/>
      <dgm:spPr>
        <a:xfrm rot="5400000">
          <a:off x="-176850" y="3438942"/>
          <a:ext cx="1087078" cy="733378"/>
        </a:xfrm>
      </dgm:spPr>
      <dgm:t>
        <a:bodyPr/>
        <a:lstStyle/>
        <a:p>
          <a:r>
            <a:rPr lang="nl-BE" dirty="0" smtClean="0"/>
            <a:t>Stap 7.</a:t>
          </a:r>
          <a:endParaRPr lang="nl-BE" dirty="0"/>
        </a:p>
      </dgm:t>
    </dgm:pt>
    <dgm:pt modelId="{AA2471A9-FD75-46A1-B24A-870CB562164E}" type="parTrans" cxnId="{A41A9A68-0E6B-4458-9B8B-4BCDE9BAA03D}">
      <dgm:prSet/>
      <dgm:spPr/>
      <dgm:t>
        <a:bodyPr/>
        <a:lstStyle/>
        <a:p>
          <a:endParaRPr lang="nl-BE"/>
        </a:p>
      </dgm:t>
    </dgm:pt>
    <dgm:pt modelId="{361DC3C7-3FA2-4634-B843-5A547D051FC7}" type="sibTrans" cxnId="{A41A9A68-0E6B-4458-9B8B-4BCDE9BAA03D}">
      <dgm:prSet/>
      <dgm:spPr/>
      <dgm:t>
        <a:bodyPr/>
        <a:lstStyle/>
        <a:p>
          <a:endParaRPr lang="nl-BE"/>
        </a:p>
      </dgm:t>
    </dgm:pt>
    <dgm:pt modelId="{FD3D39E2-5DE1-4E92-AD3C-F88281443CB9}">
      <dgm:prSet phldrT="[Text]"/>
      <dgm:spPr>
        <a:xfrm rot="5400000">
          <a:off x="-487962" y="1173353"/>
          <a:ext cx="1771579" cy="760955"/>
        </a:xfrm>
      </dgm:spPr>
      <dgm:t>
        <a:bodyPr/>
        <a:lstStyle/>
        <a:p>
          <a:r>
            <a:rPr lang="nl-BE" dirty="0" smtClean="0"/>
            <a:t> Stap 5.</a:t>
          </a:r>
          <a:endParaRPr lang="nl-BE" dirty="0"/>
        </a:p>
      </dgm:t>
    </dgm:pt>
    <dgm:pt modelId="{1763BB0C-900B-486D-A0C1-1204EC25B540}" type="sibTrans" cxnId="{179B4FC1-DBD6-4306-B800-129D0D5D54C1}">
      <dgm:prSet/>
      <dgm:spPr/>
      <dgm:t>
        <a:bodyPr/>
        <a:lstStyle/>
        <a:p>
          <a:endParaRPr lang="nl-BE"/>
        </a:p>
      </dgm:t>
    </dgm:pt>
    <dgm:pt modelId="{A30705D8-7533-4C4F-9EE0-6F9A0FB6BBBB}" type="parTrans" cxnId="{179B4FC1-DBD6-4306-B800-129D0D5D54C1}">
      <dgm:prSet/>
      <dgm:spPr/>
      <dgm:t>
        <a:bodyPr/>
        <a:lstStyle/>
        <a:p>
          <a:endParaRPr lang="nl-BE"/>
        </a:p>
      </dgm:t>
    </dgm:pt>
    <dgm:pt modelId="{9539ADC0-6569-4FFF-AD92-1FF58110CBBA}">
      <dgm:prSet phldrT="[Text]" custT="1"/>
      <dgm:spPr>
        <a:xfrm rot="5400000">
          <a:off x="2513573" y="-1088530"/>
          <a:ext cx="1386577" cy="4891814"/>
        </a:xfrm>
      </dgm:spPr>
      <dgm:t>
        <a:bodyPr/>
        <a:lstStyle/>
        <a:p>
          <a:r>
            <a:rPr lang="nl-BE" sz="1900" dirty="0" smtClean="0"/>
            <a:t>Opstellen auditverslag met voornaamste tekortkomingen </a:t>
          </a:r>
          <a:r>
            <a:rPr lang="nl-BE" sz="1900" dirty="0" smtClean="0">
              <a:sym typeface="Symbol"/>
            </a:rPr>
            <a:t> versturing naar overheid, dienst Milieuvergunningen </a:t>
          </a:r>
          <a:endParaRPr lang="nl-BE" sz="1900" dirty="0"/>
        </a:p>
      </dgm:t>
    </dgm:pt>
    <dgm:pt modelId="{654BFB6B-3E44-4D8E-B81E-06C090930A0D}" type="parTrans" cxnId="{BBBA7AC5-4E49-453F-B2A9-70A701C2781C}">
      <dgm:prSet/>
      <dgm:spPr/>
      <dgm:t>
        <a:bodyPr/>
        <a:lstStyle/>
        <a:p>
          <a:endParaRPr lang="nl-BE"/>
        </a:p>
      </dgm:t>
    </dgm:pt>
    <dgm:pt modelId="{7BB2232B-CBFE-4D2E-84A6-4D856CCCA4E3}" type="sibTrans" cxnId="{BBBA7AC5-4E49-453F-B2A9-70A701C2781C}">
      <dgm:prSet/>
      <dgm:spPr/>
      <dgm:t>
        <a:bodyPr/>
        <a:lstStyle/>
        <a:p>
          <a:endParaRPr lang="nl-BE"/>
        </a:p>
      </dgm:t>
    </dgm:pt>
    <dgm:pt modelId="{D0BC8D2F-057B-4900-8A3B-CBCF94ED6CEF}">
      <dgm:prSet phldrT="[Text]" custT="1"/>
      <dgm:spPr>
        <a:xfrm rot="5400000">
          <a:off x="2819425" y="2213855"/>
          <a:ext cx="747296" cy="4919391"/>
        </a:xfrm>
      </dgm:spPr>
      <dgm:t>
        <a:bodyPr/>
        <a:lstStyle/>
        <a:p>
          <a:r>
            <a:rPr lang="nl-BE" sz="1900" dirty="0" smtClean="0"/>
            <a:t>Archivering van het verslag en andere relevante documentatie in elektronische vorm, 1 vertrouwelijk overzichtsrapport/jaar</a:t>
          </a:r>
          <a:endParaRPr lang="nl-BE" sz="1900" dirty="0"/>
        </a:p>
      </dgm:t>
    </dgm:pt>
    <dgm:pt modelId="{C8BD6E92-560D-4275-A46D-C5849ECC5762}" type="parTrans" cxnId="{6AC7D6B1-2704-4FC1-8C03-5292964A5EF2}">
      <dgm:prSet/>
      <dgm:spPr/>
      <dgm:t>
        <a:bodyPr/>
        <a:lstStyle/>
        <a:p>
          <a:endParaRPr lang="nl-BE"/>
        </a:p>
      </dgm:t>
    </dgm:pt>
    <dgm:pt modelId="{D8FE1FA4-D0FF-4F35-9175-2F5ED11B1A67}" type="sibTrans" cxnId="{6AC7D6B1-2704-4FC1-8C03-5292964A5EF2}">
      <dgm:prSet/>
      <dgm:spPr/>
      <dgm:t>
        <a:bodyPr/>
        <a:lstStyle/>
        <a:p>
          <a:endParaRPr lang="nl-BE"/>
        </a:p>
      </dgm:t>
    </dgm:pt>
    <dgm:pt modelId="{D27926D9-72BB-4232-988D-C450AD30440E}">
      <dgm:prSet phldrT="[Text]"/>
      <dgm:spPr>
        <a:xfrm rot="5400000">
          <a:off x="-176850" y="4480133"/>
          <a:ext cx="1087078" cy="733378"/>
        </a:xfrm>
      </dgm:spPr>
      <dgm:t>
        <a:bodyPr/>
        <a:lstStyle/>
        <a:p>
          <a:r>
            <a:rPr lang="nl-BE" dirty="0" smtClean="0"/>
            <a:t>Stap 8.</a:t>
          </a:r>
          <a:endParaRPr lang="nl-BE" dirty="0"/>
        </a:p>
      </dgm:t>
    </dgm:pt>
    <dgm:pt modelId="{94C78D79-E2D4-4F4A-AD43-44E2D2CB65F9}" type="sibTrans" cxnId="{DD2DAA36-750A-4EFC-8385-DBA133BF6714}">
      <dgm:prSet/>
      <dgm:spPr/>
      <dgm:t>
        <a:bodyPr/>
        <a:lstStyle/>
        <a:p>
          <a:endParaRPr lang="nl-BE"/>
        </a:p>
      </dgm:t>
    </dgm:pt>
    <dgm:pt modelId="{5713ABED-9938-4D4E-AA8B-58718922AE83}" type="parTrans" cxnId="{DD2DAA36-750A-4EFC-8385-DBA133BF6714}">
      <dgm:prSet/>
      <dgm:spPr/>
      <dgm:t>
        <a:bodyPr/>
        <a:lstStyle/>
        <a:p>
          <a:endParaRPr lang="nl-BE"/>
        </a:p>
      </dgm:t>
    </dgm:pt>
    <dgm:pt modelId="{3CF3B6BD-80CD-4E99-B34E-609E010D7BE3}">
      <dgm:prSet/>
      <dgm:spPr>
        <a:xfrm rot="5400000">
          <a:off x="-124379" y="2453550"/>
          <a:ext cx="1009715" cy="760955"/>
        </a:xfrm>
      </dgm:spPr>
      <dgm:t>
        <a:bodyPr/>
        <a:lstStyle/>
        <a:p>
          <a:r>
            <a:rPr lang="nl-BE" dirty="0"/>
            <a:t>Stap </a:t>
          </a:r>
          <a:r>
            <a:rPr lang="nl-BE" dirty="0" smtClean="0"/>
            <a:t>6.</a:t>
          </a:r>
          <a:endParaRPr lang="nl-BE" dirty="0"/>
        </a:p>
      </dgm:t>
    </dgm:pt>
    <dgm:pt modelId="{A8C6FBDE-9B15-43A1-8F32-C266986D8942}" type="sibTrans" cxnId="{23481430-B990-4823-91AA-D8F70F1F152F}">
      <dgm:prSet/>
      <dgm:spPr/>
      <dgm:t>
        <a:bodyPr/>
        <a:lstStyle/>
        <a:p>
          <a:endParaRPr lang="nl-BE"/>
        </a:p>
      </dgm:t>
    </dgm:pt>
    <dgm:pt modelId="{64D83593-89FE-4F60-A041-EF38D3612344}" type="parTrans" cxnId="{23481430-B990-4823-91AA-D8F70F1F152F}">
      <dgm:prSet/>
      <dgm:spPr/>
      <dgm:t>
        <a:bodyPr/>
        <a:lstStyle/>
        <a:p>
          <a:endParaRPr lang="nl-BE"/>
        </a:p>
      </dgm:t>
    </dgm:pt>
    <dgm:pt modelId="{C7F5F079-348C-4ABE-943D-33C967AB4716}">
      <dgm:prSet custT="1"/>
      <dgm:spPr/>
      <dgm:t>
        <a:bodyPr/>
        <a:lstStyle/>
        <a:p>
          <a:r>
            <a:rPr lang="nl-BE" sz="1900" dirty="0" smtClean="0"/>
            <a:t>Overheid stuurt het auditverslag aangetekend door naar het labo met de </a:t>
          </a:r>
          <a:r>
            <a:rPr lang="nl-BE" sz="1900" smtClean="0"/>
            <a:t>vraag naar </a:t>
          </a:r>
          <a:r>
            <a:rPr lang="nl-BE" sz="1900" dirty="0" smtClean="0"/>
            <a:t>een plan van aanpak met corrigerende maatregelen, termijnen van uitvoering en de evidentie van corrigerende maatregelen </a:t>
          </a:r>
          <a:endParaRPr lang="nl-BE" sz="1900" dirty="0"/>
        </a:p>
      </dgm:t>
    </dgm:pt>
    <dgm:pt modelId="{F43F6D55-C1A4-49EC-A4BF-CB3779C3F7F9}" type="parTrans" cxnId="{D964205E-044D-4AA0-9A75-491D415C6A39}">
      <dgm:prSet/>
      <dgm:spPr/>
      <dgm:t>
        <a:bodyPr/>
        <a:lstStyle/>
        <a:p>
          <a:endParaRPr lang="nl-BE"/>
        </a:p>
      </dgm:t>
    </dgm:pt>
    <dgm:pt modelId="{F2AF7E73-7AB6-4DA4-8391-07BDFD69616A}" type="sibTrans" cxnId="{D964205E-044D-4AA0-9A75-491D415C6A39}">
      <dgm:prSet/>
      <dgm:spPr/>
      <dgm:t>
        <a:bodyPr/>
        <a:lstStyle/>
        <a:p>
          <a:endParaRPr lang="nl-BE"/>
        </a:p>
      </dgm:t>
    </dgm:pt>
    <dgm:pt modelId="{EDDE58B4-08FD-462C-AD35-C9DE88BFCAD8}">
      <dgm:prSet phldrT="[Text]" custT="1"/>
      <dgm:spPr>
        <a:xfrm rot="5400000">
          <a:off x="2832371" y="1156764"/>
          <a:ext cx="721405" cy="4919391"/>
        </a:xfrm>
      </dgm:spPr>
      <dgm:t>
        <a:bodyPr/>
        <a:lstStyle/>
        <a:p>
          <a:r>
            <a:rPr lang="nl-BE" sz="1900" dirty="0" smtClean="0"/>
            <a:t>Beoordeling actieplan van het labo door VITO en de toezichthoudende overheid, goedkeuring actieplan door de toezichthoudende overheid</a:t>
          </a:r>
          <a:endParaRPr lang="nl-BE" sz="2000" dirty="0"/>
        </a:p>
      </dgm:t>
    </dgm:pt>
    <dgm:pt modelId="{5480DE8A-45DC-4115-B042-4DF60EC9BD3F}" type="parTrans" cxnId="{F0E522C2-58A6-408E-84B5-6810B33C488D}">
      <dgm:prSet/>
      <dgm:spPr/>
      <dgm:t>
        <a:bodyPr/>
        <a:lstStyle/>
        <a:p>
          <a:endParaRPr lang="nl-BE"/>
        </a:p>
      </dgm:t>
    </dgm:pt>
    <dgm:pt modelId="{F2C59D79-6A70-49E4-B1DF-766B25BB4947}" type="sibTrans" cxnId="{F0E522C2-58A6-408E-84B5-6810B33C488D}">
      <dgm:prSet/>
      <dgm:spPr/>
      <dgm:t>
        <a:bodyPr/>
        <a:lstStyle/>
        <a:p>
          <a:endParaRPr lang="nl-BE"/>
        </a:p>
      </dgm:t>
    </dgm:pt>
    <dgm:pt modelId="{B2C2457D-41B7-46A3-A0BF-A069A0C4DAE8}" type="pres">
      <dgm:prSet presAssocID="{25D95178-67AF-4217-92D2-66EEACDD646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95128433-7A8D-42E3-B8C7-C5B27DDC00A3}" type="pres">
      <dgm:prSet presAssocID="{FD3D39E2-5DE1-4E92-AD3C-F88281443CB9}" presName="composite" presStyleCnt="0"/>
      <dgm:spPr/>
      <dgm:t>
        <a:bodyPr/>
        <a:lstStyle/>
        <a:p>
          <a:endParaRPr lang="nl-BE"/>
        </a:p>
      </dgm:t>
    </dgm:pt>
    <dgm:pt modelId="{96562FDC-507C-48A9-BB37-2D6E3B1E9096}" type="pres">
      <dgm:prSet presAssocID="{FD3D39E2-5DE1-4E92-AD3C-F88281443CB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6EC1A50-E297-4554-94C6-AE976B90505C}" type="pres">
      <dgm:prSet presAssocID="{FD3D39E2-5DE1-4E92-AD3C-F88281443CB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EC9006E0-45AC-4475-AA08-3CF3CA6172AA}" type="pres">
      <dgm:prSet presAssocID="{1763BB0C-900B-486D-A0C1-1204EC25B540}" presName="sp" presStyleCnt="0"/>
      <dgm:spPr/>
      <dgm:t>
        <a:bodyPr/>
        <a:lstStyle/>
        <a:p>
          <a:endParaRPr lang="nl-BE"/>
        </a:p>
      </dgm:t>
    </dgm:pt>
    <dgm:pt modelId="{D2A1697E-77FC-4A62-BC6E-4F71DAFCB373}" type="pres">
      <dgm:prSet presAssocID="{3CF3B6BD-80CD-4E99-B34E-609E010D7BE3}" presName="composite" presStyleCnt="0"/>
      <dgm:spPr/>
      <dgm:t>
        <a:bodyPr/>
        <a:lstStyle/>
        <a:p>
          <a:endParaRPr lang="nl-BE"/>
        </a:p>
      </dgm:t>
    </dgm:pt>
    <dgm:pt modelId="{8FF940EA-0170-4262-9411-E4076E1DBD97}" type="pres">
      <dgm:prSet presAssocID="{3CF3B6BD-80CD-4E99-B34E-609E010D7BE3}" presName="parentText" presStyleLbl="alignNode1" presStyleIdx="1" presStyleCnt="4" custLinFactNeighborX="742" custLinFactNeighborY="1606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97932B7-AC20-4D8B-81DD-3CCAC74633F1}" type="pres">
      <dgm:prSet presAssocID="{3CF3B6BD-80CD-4E99-B34E-609E010D7BE3}" presName="descendantText" presStyleLbl="alignAcc1" presStyleIdx="1" presStyleCnt="4" custScaleX="100387" custScaleY="116125" custLinFactNeighborX="7" custLinFactNeighborY="3758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5EB3EAAC-4573-4B61-AD3F-C683CB11807E}" type="pres">
      <dgm:prSet presAssocID="{A8C6FBDE-9B15-43A1-8F32-C266986D8942}" presName="sp" presStyleCnt="0"/>
      <dgm:spPr/>
      <dgm:t>
        <a:bodyPr/>
        <a:lstStyle/>
        <a:p>
          <a:endParaRPr lang="nl-BE"/>
        </a:p>
      </dgm:t>
    </dgm:pt>
    <dgm:pt modelId="{E8F09474-22A8-4561-BE10-BB8635F47AD7}" type="pres">
      <dgm:prSet presAssocID="{BE600F19-F0E4-4859-869F-D53E7E2C0B3D}" presName="composite" presStyleCnt="0"/>
      <dgm:spPr/>
      <dgm:t>
        <a:bodyPr/>
        <a:lstStyle/>
        <a:p>
          <a:endParaRPr lang="nl-BE"/>
        </a:p>
      </dgm:t>
    </dgm:pt>
    <dgm:pt modelId="{D4F4438E-D86A-419C-B375-81240F5FC89C}" type="pres">
      <dgm:prSet presAssocID="{BE600F19-F0E4-4859-869F-D53E7E2C0B3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C91AA66E-BC89-4FD3-BF9F-B27CAEA14248}" type="pres">
      <dgm:prSet presAssocID="{BE600F19-F0E4-4859-869F-D53E7E2C0B3D}" presName="descendantText" presStyleLbl="alignAcc1" presStyleIdx="2" presStyleCnt="4" custScaleY="111996" custLinFactNeighborX="0" custLinFactNeighborY="-99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9D7BB9B-E39E-4F89-B56F-7FE5A1DDF53C}" type="pres">
      <dgm:prSet presAssocID="{361DC3C7-3FA2-4634-B843-5A547D051FC7}" presName="sp" presStyleCnt="0"/>
      <dgm:spPr/>
      <dgm:t>
        <a:bodyPr/>
        <a:lstStyle/>
        <a:p>
          <a:endParaRPr lang="nl-BE"/>
        </a:p>
      </dgm:t>
    </dgm:pt>
    <dgm:pt modelId="{734E2914-0FEB-4B1F-A24D-85C4DD44A309}" type="pres">
      <dgm:prSet presAssocID="{D27926D9-72BB-4232-988D-C450AD30440E}" presName="composite" presStyleCnt="0"/>
      <dgm:spPr/>
      <dgm:t>
        <a:bodyPr/>
        <a:lstStyle/>
        <a:p>
          <a:endParaRPr lang="nl-BE"/>
        </a:p>
      </dgm:t>
    </dgm:pt>
    <dgm:pt modelId="{95CBDBB6-B1E6-486A-93A0-7DE47B730DD9}" type="pres">
      <dgm:prSet presAssocID="{D27926D9-72BB-4232-988D-C450AD30440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855EFE7E-FA29-4E87-8C85-0859160D61C6}" type="pres">
      <dgm:prSet presAssocID="{D27926D9-72BB-4232-988D-C450AD30440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28DA1330-31D2-42B0-ADDA-F59EDDB9D7FF}" type="presOf" srcId="{FD3D39E2-5DE1-4E92-AD3C-F88281443CB9}" destId="{96562FDC-507C-48A9-BB37-2D6E3B1E9096}" srcOrd="0" destOrd="0" presId="urn:microsoft.com/office/officeart/2005/8/layout/chevron2"/>
    <dgm:cxn modelId="{A41A9A68-0E6B-4458-9B8B-4BCDE9BAA03D}" srcId="{25D95178-67AF-4217-92D2-66EEACDD6461}" destId="{BE600F19-F0E4-4859-869F-D53E7E2C0B3D}" srcOrd="2" destOrd="0" parTransId="{AA2471A9-FD75-46A1-B24A-870CB562164E}" sibTransId="{361DC3C7-3FA2-4634-B843-5A547D051FC7}"/>
    <dgm:cxn modelId="{EF94B3B4-EDE6-498A-AFFE-40D843F330DC}" type="presOf" srcId="{D0BC8D2F-057B-4900-8A3B-CBCF94ED6CEF}" destId="{855EFE7E-FA29-4E87-8C85-0859160D61C6}" srcOrd="0" destOrd="0" presId="urn:microsoft.com/office/officeart/2005/8/layout/chevron2"/>
    <dgm:cxn modelId="{7B21718C-3793-4D54-9E38-6D81D21FD27A}" type="presOf" srcId="{3CF3B6BD-80CD-4E99-B34E-609E010D7BE3}" destId="{8FF940EA-0170-4262-9411-E4076E1DBD97}" srcOrd="0" destOrd="0" presId="urn:microsoft.com/office/officeart/2005/8/layout/chevron2"/>
    <dgm:cxn modelId="{96EC512D-95F2-4F71-8569-A8E139198D8C}" type="presOf" srcId="{BE600F19-F0E4-4859-869F-D53E7E2C0B3D}" destId="{D4F4438E-D86A-419C-B375-81240F5FC89C}" srcOrd="0" destOrd="0" presId="urn:microsoft.com/office/officeart/2005/8/layout/chevron2"/>
    <dgm:cxn modelId="{23481430-B990-4823-91AA-D8F70F1F152F}" srcId="{25D95178-67AF-4217-92D2-66EEACDD6461}" destId="{3CF3B6BD-80CD-4E99-B34E-609E010D7BE3}" srcOrd="1" destOrd="0" parTransId="{64D83593-89FE-4F60-A041-EF38D3612344}" sibTransId="{A8C6FBDE-9B15-43A1-8F32-C266986D8942}"/>
    <dgm:cxn modelId="{D8897058-755C-4CD7-9B70-C2F605F33229}" type="presOf" srcId="{C7F5F079-348C-4ABE-943D-33C967AB4716}" destId="{F97932B7-AC20-4D8B-81DD-3CCAC74633F1}" srcOrd="0" destOrd="0" presId="urn:microsoft.com/office/officeart/2005/8/layout/chevron2"/>
    <dgm:cxn modelId="{EF9C35FA-C77C-42BF-B1F0-6BC2B032EA80}" type="presOf" srcId="{9539ADC0-6569-4FFF-AD92-1FF58110CBBA}" destId="{36EC1A50-E297-4554-94C6-AE976B90505C}" srcOrd="0" destOrd="0" presId="urn:microsoft.com/office/officeart/2005/8/layout/chevron2"/>
    <dgm:cxn modelId="{BBBA7AC5-4E49-453F-B2A9-70A701C2781C}" srcId="{FD3D39E2-5DE1-4E92-AD3C-F88281443CB9}" destId="{9539ADC0-6569-4FFF-AD92-1FF58110CBBA}" srcOrd="0" destOrd="0" parTransId="{654BFB6B-3E44-4D8E-B81E-06C090930A0D}" sibTransId="{7BB2232B-CBFE-4D2E-84A6-4D856CCCA4E3}"/>
    <dgm:cxn modelId="{DD2DAA36-750A-4EFC-8385-DBA133BF6714}" srcId="{25D95178-67AF-4217-92D2-66EEACDD6461}" destId="{D27926D9-72BB-4232-988D-C450AD30440E}" srcOrd="3" destOrd="0" parTransId="{5713ABED-9938-4D4E-AA8B-58718922AE83}" sibTransId="{94C78D79-E2D4-4F4A-AD43-44E2D2CB65F9}"/>
    <dgm:cxn modelId="{F0E522C2-58A6-408E-84B5-6810B33C488D}" srcId="{BE600F19-F0E4-4859-869F-D53E7E2C0B3D}" destId="{EDDE58B4-08FD-462C-AD35-C9DE88BFCAD8}" srcOrd="0" destOrd="0" parTransId="{5480DE8A-45DC-4115-B042-4DF60EC9BD3F}" sibTransId="{F2C59D79-6A70-49E4-B1DF-766B25BB4947}"/>
    <dgm:cxn modelId="{3181CF0F-5D76-4444-8B01-EE3A7D0AD8BB}" type="presOf" srcId="{25D95178-67AF-4217-92D2-66EEACDD6461}" destId="{B2C2457D-41B7-46A3-A0BF-A069A0C4DAE8}" srcOrd="0" destOrd="0" presId="urn:microsoft.com/office/officeart/2005/8/layout/chevron2"/>
    <dgm:cxn modelId="{D964205E-044D-4AA0-9A75-491D415C6A39}" srcId="{3CF3B6BD-80CD-4E99-B34E-609E010D7BE3}" destId="{C7F5F079-348C-4ABE-943D-33C967AB4716}" srcOrd="0" destOrd="0" parTransId="{F43F6D55-C1A4-49EC-A4BF-CB3779C3F7F9}" sibTransId="{F2AF7E73-7AB6-4DA4-8391-07BDFD69616A}"/>
    <dgm:cxn modelId="{E001EDE7-5F80-4F1A-893C-FD6D9E271921}" type="presOf" srcId="{EDDE58B4-08FD-462C-AD35-C9DE88BFCAD8}" destId="{C91AA66E-BC89-4FD3-BF9F-B27CAEA14248}" srcOrd="0" destOrd="0" presId="urn:microsoft.com/office/officeart/2005/8/layout/chevron2"/>
    <dgm:cxn modelId="{475AF9E0-94D2-4531-A3E3-CB6038EA4E81}" type="presOf" srcId="{D27926D9-72BB-4232-988D-C450AD30440E}" destId="{95CBDBB6-B1E6-486A-93A0-7DE47B730DD9}" srcOrd="0" destOrd="0" presId="urn:microsoft.com/office/officeart/2005/8/layout/chevron2"/>
    <dgm:cxn modelId="{179B4FC1-DBD6-4306-B800-129D0D5D54C1}" srcId="{25D95178-67AF-4217-92D2-66EEACDD6461}" destId="{FD3D39E2-5DE1-4E92-AD3C-F88281443CB9}" srcOrd="0" destOrd="0" parTransId="{A30705D8-7533-4C4F-9EE0-6F9A0FB6BBBB}" sibTransId="{1763BB0C-900B-486D-A0C1-1204EC25B540}"/>
    <dgm:cxn modelId="{6AC7D6B1-2704-4FC1-8C03-5292964A5EF2}" srcId="{D27926D9-72BB-4232-988D-C450AD30440E}" destId="{D0BC8D2F-057B-4900-8A3B-CBCF94ED6CEF}" srcOrd="0" destOrd="0" parTransId="{C8BD6E92-560D-4275-A46D-C5849ECC5762}" sibTransId="{D8FE1FA4-D0FF-4F35-9175-2F5ED11B1A67}"/>
    <dgm:cxn modelId="{C9A9051A-36CC-4FD3-8627-66BDB6340B01}" type="presParOf" srcId="{B2C2457D-41B7-46A3-A0BF-A069A0C4DAE8}" destId="{95128433-7A8D-42E3-B8C7-C5B27DDC00A3}" srcOrd="0" destOrd="0" presId="urn:microsoft.com/office/officeart/2005/8/layout/chevron2"/>
    <dgm:cxn modelId="{766BA185-B618-437D-B4BD-D0EB35F657FE}" type="presParOf" srcId="{95128433-7A8D-42E3-B8C7-C5B27DDC00A3}" destId="{96562FDC-507C-48A9-BB37-2D6E3B1E9096}" srcOrd="0" destOrd="0" presId="urn:microsoft.com/office/officeart/2005/8/layout/chevron2"/>
    <dgm:cxn modelId="{1861092F-FC7A-49E1-9479-C6CE8B13FAB3}" type="presParOf" srcId="{95128433-7A8D-42E3-B8C7-C5B27DDC00A3}" destId="{36EC1A50-E297-4554-94C6-AE976B90505C}" srcOrd="1" destOrd="0" presId="urn:microsoft.com/office/officeart/2005/8/layout/chevron2"/>
    <dgm:cxn modelId="{5790A9C1-0CD3-4B65-80A2-F5A7ED0130F5}" type="presParOf" srcId="{B2C2457D-41B7-46A3-A0BF-A069A0C4DAE8}" destId="{EC9006E0-45AC-4475-AA08-3CF3CA6172AA}" srcOrd="1" destOrd="0" presId="urn:microsoft.com/office/officeart/2005/8/layout/chevron2"/>
    <dgm:cxn modelId="{B41C6D99-EFF8-4A8F-83D6-7ADFD90D3FD1}" type="presParOf" srcId="{B2C2457D-41B7-46A3-A0BF-A069A0C4DAE8}" destId="{D2A1697E-77FC-4A62-BC6E-4F71DAFCB373}" srcOrd="2" destOrd="0" presId="urn:microsoft.com/office/officeart/2005/8/layout/chevron2"/>
    <dgm:cxn modelId="{699A0E30-8146-48E1-B75E-E740DDB68995}" type="presParOf" srcId="{D2A1697E-77FC-4A62-BC6E-4F71DAFCB373}" destId="{8FF940EA-0170-4262-9411-E4076E1DBD97}" srcOrd="0" destOrd="0" presId="urn:microsoft.com/office/officeart/2005/8/layout/chevron2"/>
    <dgm:cxn modelId="{A9350868-5BEB-4385-9192-465247CEAAE2}" type="presParOf" srcId="{D2A1697E-77FC-4A62-BC6E-4F71DAFCB373}" destId="{F97932B7-AC20-4D8B-81DD-3CCAC74633F1}" srcOrd="1" destOrd="0" presId="urn:microsoft.com/office/officeart/2005/8/layout/chevron2"/>
    <dgm:cxn modelId="{BDCD85A6-0469-42BA-840A-B46059A06F3F}" type="presParOf" srcId="{B2C2457D-41B7-46A3-A0BF-A069A0C4DAE8}" destId="{5EB3EAAC-4573-4B61-AD3F-C683CB11807E}" srcOrd="3" destOrd="0" presId="urn:microsoft.com/office/officeart/2005/8/layout/chevron2"/>
    <dgm:cxn modelId="{D90EB1A8-3F57-4EE5-A8CB-D486918E075E}" type="presParOf" srcId="{B2C2457D-41B7-46A3-A0BF-A069A0C4DAE8}" destId="{E8F09474-22A8-4561-BE10-BB8635F47AD7}" srcOrd="4" destOrd="0" presId="urn:microsoft.com/office/officeart/2005/8/layout/chevron2"/>
    <dgm:cxn modelId="{E1110B36-B138-4BCB-A2BF-DE69824FC6C6}" type="presParOf" srcId="{E8F09474-22A8-4561-BE10-BB8635F47AD7}" destId="{D4F4438E-D86A-419C-B375-81240F5FC89C}" srcOrd="0" destOrd="0" presId="urn:microsoft.com/office/officeart/2005/8/layout/chevron2"/>
    <dgm:cxn modelId="{AFF426E5-27BB-4053-AF61-B8AB33A9D0A8}" type="presParOf" srcId="{E8F09474-22A8-4561-BE10-BB8635F47AD7}" destId="{C91AA66E-BC89-4FD3-BF9F-B27CAEA14248}" srcOrd="1" destOrd="0" presId="urn:microsoft.com/office/officeart/2005/8/layout/chevron2"/>
    <dgm:cxn modelId="{FAD4121D-F04A-498B-8AC9-FC96707B0DED}" type="presParOf" srcId="{B2C2457D-41B7-46A3-A0BF-A069A0C4DAE8}" destId="{89D7BB9B-E39E-4F89-B56F-7FE5A1DDF53C}" srcOrd="5" destOrd="0" presId="urn:microsoft.com/office/officeart/2005/8/layout/chevron2"/>
    <dgm:cxn modelId="{DF00D876-F590-4270-9443-4715BB541C3B}" type="presParOf" srcId="{B2C2457D-41B7-46A3-A0BF-A069A0C4DAE8}" destId="{734E2914-0FEB-4B1F-A24D-85C4DD44A309}" srcOrd="6" destOrd="0" presId="urn:microsoft.com/office/officeart/2005/8/layout/chevron2"/>
    <dgm:cxn modelId="{14858A13-B3FF-4A4F-816F-C6FDA6F0BBEB}" type="presParOf" srcId="{734E2914-0FEB-4B1F-A24D-85C4DD44A309}" destId="{95CBDBB6-B1E6-486A-93A0-7DE47B730DD9}" srcOrd="0" destOrd="0" presId="urn:microsoft.com/office/officeart/2005/8/layout/chevron2"/>
    <dgm:cxn modelId="{3838D053-D618-4D0F-A6F9-ADCAF9E1000C}" type="presParOf" srcId="{734E2914-0FEB-4B1F-A24D-85C4DD44A309}" destId="{855EFE7E-FA29-4E87-8C85-0859160D61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62FDC-507C-48A9-BB37-2D6E3B1E9096}">
      <dsp:nvSpPr>
        <dsp:cNvPr id="0" name=""/>
        <dsp:cNvSpPr/>
      </dsp:nvSpPr>
      <dsp:spPr>
        <a:xfrm rot="5400000">
          <a:off x="-201760" y="165638"/>
          <a:ext cx="1366545" cy="105964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 </a:t>
          </a:r>
          <a:r>
            <a:rPr lang="nl-BE" sz="2200" kern="1200" dirty="0" smtClean="0"/>
            <a:t>Stap 1.</a:t>
          </a:r>
          <a:endParaRPr lang="nl-BE" sz="2200" kern="1200" dirty="0"/>
        </a:p>
      </dsp:txBody>
      <dsp:txXfrm rot="-5400000">
        <a:off x="-48309" y="542009"/>
        <a:ext cx="1059644" cy="306901"/>
      </dsp:txXfrm>
    </dsp:sp>
    <dsp:sp modelId="{36EC1A50-E297-4554-94C6-AE976B90505C}">
      <dsp:nvSpPr>
        <dsp:cNvPr id="0" name=""/>
        <dsp:cNvSpPr/>
      </dsp:nvSpPr>
      <dsp:spPr>
        <a:xfrm rot="5400000">
          <a:off x="4481158" y="-3541844"/>
          <a:ext cx="888721" cy="79724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/>
            <a:t>Secretariaat vraagt meetplanning labo's op: 2 x 8 weken in voor- en najaar (via Excel-template)</a:t>
          </a:r>
        </a:p>
      </dsp:txBody>
      <dsp:txXfrm rot="-5400000">
        <a:off x="939314" y="43384"/>
        <a:ext cx="7929025" cy="801953"/>
      </dsp:txXfrm>
    </dsp:sp>
    <dsp:sp modelId="{8FF940EA-0170-4262-9411-E4076E1DBD97}">
      <dsp:nvSpPr>
        <dsp:cNvPr id="0" name=""/>
        <dsp:cNvSpPr/>
      </dsp:nvSpPr>
      <dsp:spPr>
        <a:xfrm rot="5400000">
          <a:off x="-175995" y="1476281"/>
          <a:ext cx="1366545" cy="1111175"/>
        </a:xfrm>
        <a:prstGeom prst="chevron">
          <a:avLst/>
        </a:prstGeom>
        <a:solidFill>
          <a:schemeClr val="accent5">
            <a:hueOff val="2934768"/>
            <a:satOff val="-12304"/>
            <a:lumOff val="-2026"/>
            <a:alphaOff val="0"/>
          </a:schemeClr>
        </a:solidFill>
        <a:ln w="25400" cap="flat" cmpd="sng" algn="ctr">
          <a:solidFill>
            <a:schemeClr val="accent5">
              <a:hueOff val="2934768"/>
              <a:satOff val="-12304"/>
              <a:lumOff val="-2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/>
            <a:t>Stap 2.</a:t>
          </a:r>
        </a:p>
      </dsp:txBody>
      <dsp:txXfrm rot="-5400000">
        <a:off x="-48309" y="1904184"/>
        <a:ext cx="1111175" cy="255370"/>
      </dsp:txXfrm>
    </dsp:sp>
    <dsp:sp modelId="{F97932B7-AC20-4D8B-81DD-3CCAC74633F1}">
      <dsp:nvSpPr>
        <dsp:cNvPr id="0" name=""/>
        <dsp:cNvSpPr/>
      </dsp:nvSpPr>
      <dsp:spPr>
        <a:xfrm rot="5400000">
          <a:off x="4400661" y="-2116180"/>
          <a:ext cx="1142224" cy="79724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934768"/>
              <a:satOff val="-12304"/>
              <a:lumOff val="-2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20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/>
            <a:t>Auditeur kiest een </a:t>
          </a:r>
          <a:r>
            <a:rPr lang="nl-BE" sz="1900" kern="1200" dirty="0" smtClean="0"/>
            <a:t>labo </a:t>
          </a:r>
          <a:r>
            <a:rPr lang="nl-BE" sz="1900" kern="1200" dirty="0"/>
            <a:t>uit de prioriteitenlijst + geschikte meetplaats uit de doorgestuurde planning; de belangrijkste parameterpakketten </a:t>
          </a:r>
          <a:r>
            <a:rPr lang="nl-BE" sz="1900" kern="1200" dirty="0" smtClean="0"/>
            <a:t>waarvoor erkenning moeten </a:t>
          </a:r>
          <a:r>
            <a:rPr lang="nl-BE" sz="1900" kern="1200" dirty="0"/>
            <a:t>hierbij aan bod komen (= representatief staal)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BE" sz="1900" kern="1200" dirty="0"/>
        </a:p>
      </dsp:txBody>
      <dsp:txXfrm rot="-5400000">
        <a:off x="985569" y="1354671"/>
        <a:ext cx="7916650" cy="1030706"/>
      </dsp:txXfrm>
    </dsp:sp>
    <dsp:sp modelId="{D4F4438E-D86A-419C-B375-81240F5FC89C}">
      <dsp:nvSpPr>
        <dsp:cNvPr id="0" name=""/>
        <dsp:cNvSpPr/>
      </dsp:nvSpPr>
      <dsp:spPr>
        <a:xfrm rot="5400000">
          <a:off x="-163114" y="2786719"/>
          <a:ext cx="1366545" cy="1136936"/>
        </a:xfrm>
        <a:prstGeom prst="chevron">
          <a:avLst/>
        </a:prstGeom>
        <a:solidFill>
          <a:schemeClr val="accent5">
            <a:hueOff val="5869535"/>
            <a:satOff val="-24609"/>
            <a:lumOff val="-4051"/>
            <a:alphaOff val="0"/>
          </a:schemeClr>
        </a:solidFill>
        <a:ln w="25400" cap="flat" cmpd="sng" algn="ctr">
          <a:solidFill>
            <a:schemeClr val="accent5">
              <a:hueOff val="5869535"/>
              <a:satOff val="-24609"/>
              <a:lumOff val="-40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Stap 3.</a:t>
          </a:r>
          <a:endParaRPr lang="nl-BE" sz="2200" kern="1200" dirty="0"/>
        </a:p>
      </dsp:txBody>
      <dsp:txXfrm rot="-5400000">
        <a:off x="-48309" y="3240382"/>
        <a:ext cx="1136936" cy="229609"/>
      </dsp:txXfrm>
    </dsp:sp>
    <dsp:sp modelId="{C91AA66E-BC89-4FD3-BF9F-B27CAEA14248}">
      <dsp:nvSpPr>
        <dsp:cNvPr id="0" name=""/>
        <dsp:cNvSpPr/>
      </dsp:nvSpPr>
      <dsp:spPr>
        <a:xfrm rot="5400000">
          <a:off x="4335770" y="-700015"/>
          <a:ext cx="1297766" cy="79724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869535"/>
              <a:satOff val="-24609"/>
              <a:lumOff val="-40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 smtClean="0"/>
            <a:t>Auditeur maakt afspraken i.v.m. veldaudit:</a:t>
          </a:r>
          <a:endParaRPr lang="nl-BE" sz="20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/>
            <a:t>Verwittiging en uitnodiging Vlaamse overheid (Milieuvergunningen)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/>
            <a:t>Aankondiging bij bedrijf (contactpersoon en toegang, vereiste PBM, ...)	</a:t>
          </a:r>
        </a:p>
      </dsp:txBody>
      <dsp:txXfrm rot="-5400000">
        <a:off x="998449" y="2700658"/>
        <a:ext cx="7909057" cy="1171062"/>
      </dsp:txXfrm>
    </dsp:sp>
    <dsp:sp modelId="{95CBDBB6-B1E6-486A-93A0-7DE47B730DD9}">
      <dsp:nvSpPr>
        <dsp:cNvPr id="0" name=""/>
        <dsp:cNvSpPr/>
      </dsp:nvSpPr>
      <dsp:spPr>
        <a:xfrm rot="5400000">
          <a:off x="-156672" y="4206503"/>
          <a:ext cx="1366545" cy="1149821"/>
        </a:xfrm>
        <a:prstGeom prst="chevron">
          <a:avLst/>
        </a:prstGeom>
        <a:solidFill>
          <a:schemeClr val="accent5">
            <a:hueOff val="8804302"/>
            <a:satOff val="-36913"/>
            <a:lumOff val="-6077"/>
            <a:alphaOff val="0"/>
          </a:schemeClr>
        </a:solidFill>
        <a:ln w="25400" cap="flat" cmpd="sng" algn="ctr">
          <a:solidFill>
            <a:schemeClr val="accent5">
              <a:hueOff val="8804302"/>
              <a:satOff val="-36913"/>
              <a:lumOff val="-6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Stap 4.</a:t>
          </a:r>
          <a:endParaRPr lang="nl-BE" sz="2200" kern="1200" dirty="0"/>
        </a:p>
      </dsp:txBody>
      <dsp:txXfrm rot="-5400000">
        <a:off x="-48309" y="4673052"/>
        <a:ext cx="1149821" cy="216724"/>
      </dsp:txXfrm>
    </dsp:sp>
    <dsp:sp modelId="{855EFE7E-FA29-4E87-8C85-0859160D61C6}">
      <dsp:nvSpPr>
        <dsp:cNvPr id="0" name=""/>
        <dsp:cNvSpPr/>
      </dsp:nvSpPr>
      <dsp:spPr>
        <a:xfrm rot="5400000">
          <a:off x="4491417" y="556064"/>
          <a:ext cx="999357" cy="79724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04302"/>
              <a:satOff val="-36913"/>
              <a:lumOff val="-6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/>
            <a:t>Uitvoering </a:t>
          </a:r>
          <a:r>
            <a:rPr lang="nl-BE" sz="1900" kern="1200" dirty="0" smtClean="0"/>
            <a:t>veldaudit</a:t>
          </a:r>
          <a:endParaRPr lang="nl-BE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 smtClean="0"/>
            <a:t>Voorbereiding</a:t>
          </a:r>
          <a:r>
            <a:rPr lang="nl-BE" sz="1900" kern="1200" dirty="0"/>
            <a:t>, metingen en </a:t>
          </a:r>
          <a:r>
            <a:rPr lang="nl-BE" sz="1900" kern="1200" dirty="0" smtClean="0"/>
            <a:t>nazorg worden </a:t>
          </a:r>
          <a:r>
            <a:rPr lang="nl-BE" sz="1900" kern="1200" dirty="0" err="1" smtClean="0"/>
            <a:t>geaudit</a:t>
          </a:r>
          <a:endParaRPr lang="nl-BE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/>
            <a:t>Korte evaluatie + overlopen van de voornaamste bemerkingen	</a:t>
          </a:r>
        </a:p>
      </dsp:txBody>
      <dsp:txXfrm rot="-5400000">
        <a:off x="1004892" y="4091375"/>
        <a:ext cx="7923624" cy="901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62FDC-507C-48A9-BB37-2D6E3B1E9096}">
      <dsp:nvSpPr>
        <dsp:cNvPr id="0" name=""/>
        <dsp:cNvSpPr/>
      </dsp:nvSpPr>
      <dsp:spPr>
        <a:xfrm rot="5400000">
          <a:off x="-223267" y="224543"/>
          <a:ext cx="1437344" cy="10061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 Stap 5.</a:t>
          </a:r>
          <a:endParaRPr lang="nl-BE" sz="2200" kern="1200" dirty="0"/>
        </a:p>
      </dsp:txBody>
      <dsp:txXfrm rot="-5400000">
        <a:off x="-7665" y="512013"/>
        <a:ext cx="1006141" cy="431203"/>
      </dsp:txXfrm>
    </dsp:sp>
    <dsp:sp modelId="{36EC1A50-E297-4554-94C6-AE976B90505C}">
      <dsp:nvSpPr>
        <dsp:cNvPr id="0" name=""/>
        <dsp:cNvSpPr/>
      </dsp:nvSpPr>
      <dsp:spPr>
        <a:xfrm rot="5400000">
          <a:off x="4492764" y="-3485346"/>
          <a:ext cx="934273" cy="79228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 smtClean="0"/>
            <a:t>Opstellen auditverslag met voornaamste tekortkomingen </a:t>
          </a:r>
          <a:r>
            <a:rPr lang="nl-BE" sz="1900" kern="1200" dirty="0" smtClean="0">
              <a:sym typeface="Symbol"/>
            </a:rPr>
            <a:t> versturing naar overheid, dienst Milieuvergunningen </a:t>
          </a:r>
          <a:endParaRPr lang="nl-BE" sz="1900" kern="1200" dirty="0"/>
        </a:p>
      </dsp:txBody>
      <dsp:txXfrm rot="-5400000">
        <a:off x="998476" y="54549"/>
        <a:ext cx="7877243" cy="843059"/>
      </dsp:txXfrm>
    </dsp:sp>
    <dsp:sp modelId="{8FF940EA-0170-4262-9411-E4076E1DBD97}">
      <dsp:nvSpPr>
        <dsp:cNvPr id="0" name=""/>
        <dsp:cNvSpPr/>
      </dsp:nvSpPr>
      <dsp:spPr>
        <a:xfrm rot="5400000">
          <a:off x="-215801" y="1619714"/>
          <a:ext cx="1437344" cy="1006141"/>
        </a:xfrm>
        <a:prstGeom prst="chevron">
          <a:avLst/>
        </a:prstGeom>
        <a:solidFill>
          <a:schemeClr val="accent3">
            <a:hueOff val="5142173"/>
            <a:satOff val="-216"/>
            <a:lumOff val="3530"/>
            <a:alphaOff val="0"/>
          </a:schemeClr>
        </a:solidFill>
        <a:ln w="25400" cap="flat" cmpd="sng" algn="ctr">
          <a:solidFill>
            <a:schemeClr val="accent3">
              <a:hueOff val="5142173"/>
              <a:satOff val="-216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/>
            <a:t>Stap </a:t>
          </a:r>
          <a:r>
            <a:rPr lang="nl-BE" sz="2200" kern="1200" dirty="0" smtClean="0"/>
            <a:t>6.</a:t>
          </a:r>
          <a:endParaRPr lang="nl-BE" sz="2200" kern="1200" dirty="0"/>
        </a:p>
      </dsp:txBody>
      <dsp:txXfrm rot="-5400000">
        <a:off x="-199" y="1907184"/>
        <a:ext cx="1006141" cy="431203"/>
      </dsp:txXfrm>
    </dsp:sp>
    <dsp:sp modelId="{F97932B7-AC20-4D8B-81DD-3CCAC74633F1}">
      <dsp:nvSpPr>
        <dsp:cNvPr id="0" name=""/>
        <dsp:cNvSpPr/>
      </dsp:nvSpPr>
      <dsp:spPr>
        <a:xfrm rot="5400000">
          <a:off x="4417438" y="-2093480"/>
          <a:ext cx="1084925" cy="7953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142173"/>
              <a:satOff val="-216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 smtClean="0"/>
            <a:t>Overheid stuurt het auditverslag aangetekend door naar het labo met de </a:t>
          </a:r>
          <a:r>
            <a:rPr lang="nl-BE" sz="1900" kern="1200" smtClean="0"/>
            <a:t>vraag naar </a:t>
          </a:r>
          <a:r>
            <a:rPr lang="nl-BE" sz="1900" kern="1200" dirty="0" smtClean="0"/>
            <a:t>een plan van aanpak met corrigerende maatregelen, termijnen van uitvoering en de evidentie van corrigerende maatregelen </a:t>
          </a:r>
          <a:endParaRPr lang="nl-BE" sz="1900" kern="1200" dirty="0"/>
        </a:p>
      </dsp:txBody>
      <dsp:txXfrm rot="-5400000">
        <a:off x="983145" y="1393775"/>
        <a:ext cx="7900550" cy="979001"/>
      </dsp:txXfrm>
    </dsp:sp>
    <dsp:sp modelId="{D4F4438E-D86A-419C-B375-81240F5FC89C}">
      <dsp:nvSpPr>
        <dsp:cNvPr id="0" name=""/>
        <dsp:cNvSpPr/>
      </dsp:nvSpPr>
      <dsp:spPr>
        <a:xfrm rot="5400000">
          <a:off x="-223267" y="2949429"/>
          <a:ext cx="1437344" cy="1006141"/>
        </a:xfrm>
        <a:prstGeom prst="chevron">
          <a:avLst/>
        </a:prstGeom>
        <a:solidFill>
          <a:schemeClr val="accent3">
            <a:hueOff val="10284346"/>
            <a:satOff val="-432"/>
            <a:lumOff val="7059"/>
            <a:alphaOff val="0"/>
          </a:schemeClr>
        </a:solidFill>
        <a:ln w="25400" cap="flat" cmpd="sng" algn="ctr">
          <a:solidFill>
            <a:schemeClr val="accent3">
              <a:hueOff val="10284346"/>
              <a:satOff val="-432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Stap 7.</a:t>
          </a:r>
          <a:endParaRPr lang="nl-BE" sz="2200" kern="1200" dirty="0"/>
        </a:p>
      </dsp:txBody>
      <dsp:txXfrm rot="-5400000">
        <a:off x="-7665" y="3236899"/>
        <a:ext cx="1006141" cy="431203"/>
      </dsp:txXfrm>
    </dsp:sp>
    <dsp:sp modelId="{C91AA66E-BC89-4FD3-BF9F-B27CAEA14248}">
      <dsp:nvSpPr>
        <dsp:cNvPr id="0" name=""/>
        <dsp:cNvSpPr/>
      </dsp:nvSpPr>
      <dsp:spPr>
        <a:xfrm rot="5400000">
          <a:off x="4436726" y="-769747"/>
          <a:ext cx="1046349" cy="79228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0284346"/>
              <a:satOff val="-432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 smtClean="0"/>
            <a:t>Beoordeling actieplan van het labo door VITO en de toezichthoudende overheid, goedkeuring actieplan door de toezichthoudende overheid</a:t>
          </a:r>
          <a:endParaRPr lang="nl-BE" sz="2000" kern="1200" dirty="0"/>
        </a:p>
      </dsp:txBody>
      <dsp:txXfrm rot="-5400000">
        <a:off x="998476" y="2719582"/>
        <a:ext cx="7871771" cy="944191"/>
      </dsp:txXfrm>
    </dsp:sp>
    <dsp:sp modelId="{95CBDBB6-B1E6-486A-93A0-7DE47B730DD9}">
      <dsp:nvSpPr>
        <dsp:cNvPr id="0" name=""/>
        <dsp:cNvSpPr/>
      </dsp:nvSpPr>
      <dsp:spPr>
        <a:xfrm rot="5400000">
          <a:off x="-223267" y="4246190"/>
          <a:ext cx="1437344" cy="1006141"/>
        </a:xfrm>
        <a:prstGeom prst="chevron">
          <a:avLst/>
        </a:prstGeom>
        <a:solidFill>
          <a:schemeClr val="accent3">
            <a:hueOff val="15426519"/>
            <a:satOff val="-648"/>
            <a:lumOff val="10589"/>
            <a:alphaOff val="0"/>
          </a:schemeClr>
        </a:solidFill>
        <a:ln w="25400" cap="flat" cmpd="sng" algn="ctr">
          <a:solidFill>
            <a:schemeClr val="accent3">
              <a:hueOff val="15426519"/>
              <a:satOff val="-648"/>
              <a:lumOff val="10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200" kern="1200" dirty="0" smtClean="0"/>
            <a:t>Stap 8.</a:t>
          </a:r>
          <a:endParaRPr lang="nl-BE" sz="2200" kern="1200" dirty="0"/>
        </a:p>
      </dsp:txBody>
      <dsp:txXfrm rot="-5400000">
        <a:off x="-7665" y="4533660"/>
        <a:ext cx="1006141" cy="431203"/>
      </dsp:txXfrm>
    </dsp:sp>
    <dsp:sp modelId="{855EFE7E-FA29-4E87-8C85-0859160D61C6}">
      <dsp:nvSpPr>
        <dsp:cNvPr id="0" name=""/>
        <dsp:cNvSpPr/>
      </dsp:nvSpPr>
      <dsp:spPr>
        <a:xfrm rot="5400000">
          <a:off x="4492764" y="536300"/>
          <a:ext cx="934273" cy="79228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5426519"/>
              <a:satOff val="-648"/>
              <a:lumOff val="10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BE" sz="1900" kern="1200" dirty="0" smtClean="0"/>
            <a:t>Archivering van het verslag en andere relevante documentatie in elektronische vorm, 1 vertrouwelijk overzichtsrapport/jaar</a:t>
          </a:r>
          <a:endParaRPr lang="nl-BE" sz="1900" kern="1200" dirty="0"/>
        </a:p>
      </dsp:txBody>
      <dsp:txXfrm rot="-5400000">
        <a:off x="998476" y="4076196"/>
        <a:ext cx="7877243" cy="843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072C-0ADE-49FD-A885-C04034F8CAC4}" type="datetimeFigureOut">
              <a:rPr lang="nl-BE" smtClean="0"/>
              <a:t>15/09/2016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100D-873B-46F6-A20F-910F6D4C59B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1745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B9258-860D-4279-BCF0-E46CD7F49124}" type="datetimeFigureOut">
              <a:rPr lang="nl-BE" smtClean="0"/>
              <a:t>15/09/2016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682BF-08C1-4F17-911C-7F039D4535F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67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www.healthcarebusinesstech.com/hipaa-audits/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9582" y="4753774"/>
            <a:ext cx="4449187" cy="400110"/>
          </a:xfrm>
          <a:effectLst>
            <a:outerShdw blurRad="31750" dist="25400" dir="5400000" algn="tl" rotWithShape="0">
              <a:srgbClr val="000000">
                <a:alpha val="26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00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9582" y="4288692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69582" y="5636845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57465" y="-40103"/>
            <a:ext cx="2274946" cy="5663884"/>
            <a:chOff x="724825" y="0"/>
            <a:chExt cx="2441708" cy="607906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24825" y="0"/>
              <a:ext cx="2441708" cy="6079067"/>
            </a:xfrm>
            <a:prstGeom prst="rect">
              <a:avLst/>
            </a:prstGeom>
            <a:solidFill>
              <a:srgbClr val="47A6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38310" y="616836"/>
              <a:ext cx="1611543" cy="5113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35566" y="4558432"/>
              <a:ext cx="1955800" cy="1105452"/>
            </a:xfrm>
            <a:prstGeom prst="rect">
              <a:avLst/>
            </a:prstGeom>
          </p:spPr>
        </p:pic>
      </p:grpSp>
      <p:pic>
        <p:nvPicPr>
          <p:cNvPr id="1026" name="Picture 2" descr="Y:\Unit_MRG\LKM\referentielabo_lucht\L15W1-erkenningen en veldaudits\Veldaudits\veldaudits2013\LOVAP\Foto's audit\DSCN9338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20" y="2679"/>
            <a:ext cx="5131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479051631">
            <a:hlinkClick r:id="rId5" tgtFrame="&quot;_blank&quot;" tooltip="&quot;HIPAA audits round 2&quot;"/>
          </p:cNvPr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18282"/>
            <a:ext cx="1314356" cy="1347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swaansw\Desktop\ScreenHunter_442 Sep. 02 16.06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2" y="1628800"/>
            <a:ext cx="24098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5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9694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3"/>
          <a:stretch>
            <a:fillRect/>
          </a:stretch>
        </p:blipFill>
        <p:spPr bwMode="auto">
          <a:xfrm>
            <a:off x="0" y="3502025"/>
            <a:ext cx="1603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9138" y="2285999"/>
            <a:ext cx="6787662" cy="28788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88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3"/>
          <a:stretch>
            <a:fillRect/>
          </a:stretch>
        </p:blipFill>
        <p:spPr bwMode="auto">
          <a:xfrm>
            <a:off x="0" y="3502025"/>
            <a:ext cx="1603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2285999"/>
            <a:ext cx="6787662" cy="28788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49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8229596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229600" cy="4035779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044457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54962"/>
            <a:ext cx="1092200" cy="3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9913" y="2305051"/>
            <a:ext cx="3192462" cy="0"/>
          </a:xfrm>
          <a:prstGeom prst="line">
            <a:avLst/>
          </a:prstGeom>
          <a:ln w="6350" cmpd="sng">
            <a:solidFill>
              <a:srgbClr val="3BB4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8229596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1109953"/>
            <a:ext cx="4585170" cy="1194859"/>
          </a:xfrm>
        </p:spPr>
        <p:txBody>
          <a:bodyPr>
            <a:noAutofit/>
          </a:bodyPr>
          <a:lstStyle>
            <a:lvl1pPr marL="0" indent="0">
              <a:buNone/>
              <a:defRPr sz="3000" cap="all">
                <a:solidFill>
                  <a:srgbClr val="47A6D9"/>
                </a:solidFill>
              </a:defRPr>
            </a:lvl1pPr>
            <a:lvl2pPr marL="457200" indent="0">
              <a:buNone/>
              <a:defRPr>
                <a:solidFill>
                  <a:srgbClr val="3BB4EB"/>
                </a:solidFill>
              </a:defRPr>
            </a:lvl2pPr>
            <a:lvl3pPr marL="914400" indent="0">
              <a:buNone/>
              <a:defRPr>
                <a:solidFill>
                  <a:srgbClr val="3BB4EB"/>
                </a:solidFill>
              </a:defRPr>
            </a:lvl3pPr>
            <a:lvl4pPr marL="1371600" indent="0">
              <a:buNone/>
              <a:defRPr>
                <a:solidFill>
                  <a:srgbClr val="3BB4EB"/>
                </a:solidFill>
              </a:defRPr>
            </a:lvl4pPr>
            <a:lvl5pPr marL="1828800" indent="0">
              <a:buNone/>
              <a:defRPr>
                <a:solidFill>
                  <a:srgbClr val="3BB4E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2634309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17023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3907837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0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3" y="460963"/>
            <a:ext cx="8229600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229600" cy="4035779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044457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F5843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9913" y="2305051"/>
            <a:ext cx="3192462" cy="0"/>
          </a:xfrm>
          <a:prstGeom prst="line">
            <a:avLst/>
          </a:prstGeom>
          <a:ln w="6350" cmpd="sng">
            <a:solidFill>
              <a:srgbClr val="3BB4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3" y="460963"/>
            <a:ext cx="8229600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1109953"/>
            <a:ext cx="4585170" cy="1194859"/>
          </a:xfrm>
        </p:spPr>
        <p:txBody>
          <a:bodyPr>
            <a:noAutofit/>
          </a:bodyPr>
          <a:lstStyle>
            <a:lvl1pPr marL="0" indent="0">
              <a:buNone/>
              <a:defRPr sz="3000" cap="all">
                <a:solidFill>
                  <a:srgbClr val="F58437"/>
                </a:solidFill>
              </a:defRPr>
            </a:lvl1pPr>
            <a:lvl2pPr marL="457200" indent="0">
              <a:buNone/>
              <a:defRPr>
                <a:solidFill>
                  <a:srgbClr val="3BB4EB"/>
                </a:solidFill>
              </a:defRPr>
            </a:lvl2pPr>
            <a:lvl3pPr marL="914400" indent="0">
              <a:buNone/>
              <a:defRPr>
                <a:solidFill>
                  <a:srgbClr val="3BB4EB"/>
                </a:solidFill>
              </a:defRPr>
            </a:lvl3pPr>
            <a:lvl4pPr marL="1371600" indent="0">
              <a:buNone/>
              <a:defRPr>
                <a:solidFill>
                  <a:srgbClr val="3BB4EB"/>
                </a:solidFill>
              </a:defRPr>
            </a:lvl4pPr>
            <a:lvl5pPr marL="1828800" indent="0">
              <a:buNone/>
              <a:defRPr>
                <a:solidFill>
                  <a:srgbClr val="3BB4E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2634309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F5843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17023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3907837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0" r:id="rId4"/>
    <p:sldLayoutId id="2147483660" r:id="rId5"/>
    <p:sldLayoutId id="2147483661" r:id="rId6"/>
    <p:sldLayoutId id="2147483663" r:id="rId7"/>
    <p:sldLayoutId id="2147483664" r:id="rId8"/>
    <p:sldLayoutId id="2147483665" r:id="rId9"/>
    <p:sldLayoutId id="2147483668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tx2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rkenningen@lne.vlaanderen.be" TargetMode="External"/><Relationship Id="rId2" Type="http://schemas.openxmlformats.org/officeDocument/2006/relationships/hyperlink" Target="mailto:wendy.swaans@vito.b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7944" y="404664"/>
            <a:ext cx="4449187" cy="1015663"/>
          </a:xfrm>
        </p:spPr>
        <p:txBody>
          <a:bodyPr/>
          <a:lstStyle/>
          <a:p>
            <a:r>
              <a:rPr lang="nl-BE" dirty="0"/>
              <a:t>een </a:t>
            </a:r>
            <a:r>
              <a:rPr lang="nl-BE" dirty="0" smtClean="0"/>
              <a:t>terugblik op de </a:t>
            </a:r>
            <a:r>
              <a:rPr lang="nl-BE" dirty="0" err="1" smtClean="0"/>
              <a:t>OnaangekonDIGDE</a:t>
            </a:r>
            <a:r>
              <a:rPr lang="nl-BE" dirty="0" smtClean="0"/>
              <a:t> veldaudits in VLAANDEREN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483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rapportering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l-BE" sz="1900" dirty="0" smtClean="0"/>
              <a:t>Gehanteerde codes voor de opmerkingen in het auditrapport</a:t>
            </a:r>
          </a:p>
          <a:p>
            <a:pPr lvl="1">
              <a:buClr>
                <a:srgbClr val="0070C0"/>
              </a:buClr>
            </a:pPr>
            <a:r>
              <a:rPr lang="nl-BE" sz="1900" b="1" dirty="0" smtClean="0">
                <a:solidFill>
                  <a:srgbClr val="0070C0"/>
                </a:solidFill>
              </a:rPr>
              <a:t>Tot halverwege 2013	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nl-BE" sz="1900" dirty="0">
                <a:solidFill>
                  <a:srgbClr val="0070C0"/>
                </a:solidFill>
              </a:rPr>
              <a:t>A-opmerkingen: als er een direct effect is op het resultaat </a:t>
            </a:r>
            <a:r>
              <a:rPr lang="nl-BE" sz="1900" dirty="0" smtClean="0">
                <a:solidFill>
                  <a:srgbClr val="0070C0"/>
                </a:solidFill>
              </a:rPr>
              <a:t>= ernstige </a:t>
            </a:r>
            <a:r>
              <a:rPr lang="nl-BE" sz="1900" dirty="0">
                <a:solidFill>
                  <a:srgbClr val="0070C0"/>
                </a:solidFill>
              </a:rPr>
              <a:t>afwijking met een ontoelaatbaar risico of negatief effect op de kwaliteit van het resultaat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nl-BE" sz="1900" dirty="0">
                <a:solidFill>
                  <a:srgbClr val="0070C0"/>
                </a:solidFill>
              </a:rPr>
              <a:t>B-opmerkingen: voor duidelijke afwijkingen van de normen op punten die een rol spelen bij de kwaliteit van het meetresultaat</a:t>
            </a:r>
            <a:r>
              <a:rPr lang="nl-BE" sz="1900" dirty="0" smtClean="0">
                <a:solidFill>
                  <a:srgbClr val="0070C0"/>
                </a:solidFill>
              </a:rPr>
              <a:t>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nl-BE" sz="1900">
                <a:solidFill>
                  <a:srgbClr val="0070C0"/>
                </a:solidFill>
              </a:rPr>
              <a:t>+*: </a:t>
            </a:r>
            <a:r>
              <a:rPr lang="nl-BE" sz="1900" smtClean="0">
                <a:solidFill>
                  <a:srgbClr val="0070C0"/>
                </a:solidFill>
              </a:rPr>
              <a:t>aandachtspunt </a:t>
            </a:r>
            <a:r>
              <a:rPr lang="nl-BE" sz="1900" dirty="0">
                <a:solidFill>
                  <a:srgbClr val="0070C0"/>
                </a:solidFill>
              </a:rPr>
              <a:t>(geen onmiddellijke actie vereist</a:t>
            </a:r>
            <a:r>
              <a:rPr lang="nl-BE" sz="1900" dirty="0" smtClean="0">
                <a:solidFill>
                  <a:srgbClr val="0070C0"/>
                </a:solidFill>
              </a:rPr>
              <a:t>);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nl-BE" sz="1900" dirty="0">
                <a:solidFill>
                  <a:srgbClr val="0070C0"/>
                </a:solidFill>
              </a:rPr>
              <a:t>+: positief aspect bij de uitvoering van de procedure;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nl-BE" sz="1900" dirty="0" smtClean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</a:pPr>
            <a:r>
              <a:rPr lang="nl-BE" sz="1900" b="1" dirty="0" smtClean="0">
                <a:solidFill>
                  <a:srgbClr val="0070C0"/>
                </a:solidFill>
              </a:rPr>
              <a:t>Vanaf </a:t>
            </a:r>
            <a:r>
              <a:rPr lang="nl-BE" sz="1900" b="1" dirty="0">
                <a:solidFill>
                  <a:srgbClr val="0070C0"/>
                </a:solidFill>
              </a:rPr>
              <a:t>halverwege 2013	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nl-BE" sz="1900" dirty="0" smtClean="0">
                <a:solidFill>
                  <a:srgbClr val="0070C0"/>
                </a:solidFill>
              </a:rPr>
              <a:t>Genummerde codes (WS1, GO4, …)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nl-BE" sz="1800" dirty="0">
                <a:solidFill>
                  <a:srgbClr val="0070C0"/>
                </a:solidFill>
              </a:rPr>
              <a:t>+*: aandachtspunt (geen onmiddellijke actie vereist);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nl-BE" sz="1800" dirty="0">
                <a:solidFill>
                  <a:srgbClr val="0070C0"/>
                </a:solidFill>
              </a:rPr>
              <a:t>+: positief aspect bij de uitvoering van de procedure;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nl-BE" sz="1800" dirty="0"/>
          </a:p>
          <a:p>
            <a:pPr>
              <a:buFont typeface="Arial" panose="020B0604020202020204" pitchFamily="34" charset="0"/>
              <a:buChar char="•"/>
            </a:pPr>
            <a:endParaRPr lang="nl-BE" sz="18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2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aandachtspunten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nl-BE" sz="1900" dirty="0"/>
              <a:t>Onaangekondigd karakter: vraag aan </a:t>
            </a:r>
            <a:r>
              <a:rPr lang="nl-BE" sz="1900" dirty="0" smtClean="0"/>
              <a:t>het bedrijf </a:t>
            </a:r>
            <a:r>
              <a:rPr lang="nl-BE" sz="1900" dirty="0"/>
              <a:t>om het labo niet te verwittigen, maar moeilijk </a:t>
            </a:r>
            <a:r>
              <a:rPr lang="nl-BE" sz="1900" dirty="0" smtClean="0"/>
              <a:t>controleerbaar. Voorafgaande aanmeldingsplicht bij grotere bedrijven</a:t>
            </a:r>
          </a:p>
          <a:p>
            <a:pPr marL="0" lvl="1" indent="0">
              <a:buClrTx/>
              <a:buNone/>
            </a:pPr>
            <a:endParaRPr lang="nl-BE" sz="1900" dirty="0" smtClean="0"/>
          </a:p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nl-BE" sz="1900" dirty="0" smtClean="0"/>
              <a:t>Zo </a:t>
            </a:r>
            <a:r>
              <a:rPr lang="nl-BE" sz="1900" dirty="0"/>
              <a:t>weinig mogelijk hinder/vertraging van de metingen veroorzaken door de audit </a:t>
            </a:r>
            <a:r>
              <a:rPr lang="nl-BE" sz="1900" dirty="0" smtClean="0"/>
              <a:t>zelf</a:t>
            </a:r>
          </a:p>
          <a:p>
            <a:pPr marL="0" lvl="1" indent="0">
              <a:buClrTx/>
              <a:buNone/>
            </a:pPr>
            <a:endParaRPr lang="nl-BE" sz="19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l-BE" sz="1900" dirty="0" smtClean="0"/>
              <a:t>Opstart </a:t>
            </a:r>
            <a:r>
              <a:rPr lang="nl-BE" sz="1900" dirty="0"/>
              <a:t>en einde metingen zijn belangrijk want het meest kritisch:</a:t>
            </a: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Opstelling van meetapparatuur;</a:t>
            </a: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Uitvoering lektesten (voor meting en soms ook na bv bij dioxines);</a:t>
            </a: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Nemen van </a:t>
            </a:r>
            <a:r>
              <a:rPr lang="nl-BE" sz="1900" dirty="0" err="1">
                <a:solidFill>
                  <a:srgbClr val="0070C0"/>
                </a:solidFill>
              </a:rPr>
              <a:t>veldblanco’s</a:t>
            </a:r>
            <a:r>
              <a:rPr lang="nl-BE" sz="1900" dirty="0">
                <a:solidFill>
                  <a:srgbClr val="0070C0"/>
                </a:solidFill>
              </a:rPr>
              <a:t>;</a:t>
            </a: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Kalibratie monitoren voor en na de meting (+ driftcontrole na de meting);</a:t>
            </a: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Recuperatie stalen + naspoelen bemonsteringsopstelling (bv stof);</a:t>
            </a:r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1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aandachtspunten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nl-BE" sz="1900" dirty="0" smtClean="0"/>
              <a:t>Sinds 2012 eveneens controle conformiteit met het LUC</a:t>
            </a:r>
          </a:p>
          <a:p>
            <a:pPr marL="342900" lvl="1" indent="-342900">
              <a:buClrTx/>
              <a:buFont typeface="Arial" panose="020B0604020202020204" pitchFamily="34" charset="0"/>
              <a:buChar char="•"/>
            </a:pPr>
            <a:endParaRPr lang="nl-BE" sz="1900" dirty="0"/>
          </a:p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nl-BE" sz="1900" dirty="0" smtClean="0"/>
              <a:t>(Veiligheids-)</a:t>
            </a:r>
            <a:r>
              <a:rPr lang="nl-BE" sz="1900" dirty="0"/>
              <a:t>r</a:t>
            </a:r>
            <a:r>
              <a:rPr lang="nl-BE" sz="1900" dirty="0" smtClean="0"/>
              <a:t>egels </a:t>
            </a:r>
            <a:r>
              <a:rPr lang="nl-BE" sz="1900" dirty="0"/>
              <a:t>van het </a:t>
            </a:r>
            <a:r>
              <a:rPr lang="nl-BE" sz="1900" dirty="0" smtClean="0"/>
              <a:t>bedrijf, toegankelijkheid/veiligheid meetplaats  - bij grote bedrijven altijd in orde, problemen eerder bij de kleinere bedrijven</a:t>
            </a:r>
            <a:endParaRPr lang="nl-BE" sz="1900" dirty="0"/>
          </a:p>
          <a:p>
            <a:pPr marL="0" lvl="1" indent="0">
              <a:buClrTx/>
              <a:buNone/>
            </a:pPr>
            <a:endParaRPr lang="nl-BE" sz="1800" dirty="0" smtClean="0"/>
          </a:p>
          <a:p>
            <a:pPr marL="0" lvl="1" indent="0">
              <a:buClrTx/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07297"/>
            <a:ext cx="4101270" cy="348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88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Resultaten en ervaringen </a:t>
            </a:r>
            <a:r>
              <a:rPr lang="nl-BE" dirty="0" err="1" smtClean="0"/>
              <a:t>vlaanderen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 marL="0" lvl="1" indent="0">
              <a:buClrTx/>
              <a:buNone/>
            </a:pPr>
            <a:endParaRPr lang="nl-BE" sz="1800" dirty="0" smtClean="0"/>
          </a:p>
          <a:p>
            <a:pPr marL="0" lvl="1" indent="0">
              <a:buClrTx/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328634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4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Resultaten en ervaringen </a:t>
            </a:r>
            <a:r>
              <a:rPr lang="nl-BE" dirty="0" err="1" smtClean="0"/>
              <a:t>vlaanderen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 marL="0" lvl="1" indent="0">
              <a:buClrTx/>
              <a:buNone/>
            </a:pPr>
            <a:endParaRPr lang="nl-BE" sz="1800" dirty="0" smtClean="0"/>
          </a:p>
          <a:p>
            <a:pPr marL="0" lvl="1" indent="0">
              <a:buClrTx/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190873"/>
              </p:ext>
            </p:extLst>
          </p:nvPr>
        </p:nvGraphicFramePr>
        <p:xfrm>
          <a:off x="1043608" y="1052736"/>
          <a:ext cx="6736035" cy="4890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87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Resultaten en ervaringen Vlaanderen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l-BE" sz="1900" dirty="0" smtClean="0"/>
              <a:t>Gemiddeld kwaliteitsniveau bij de Vlaamse labo’s is gestegen in de loop der jaren</a:t>
            </a:r>
            <a:endParaRPr lang="nl-BE" sz="1900" dirty="0"/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Trend 2001-2015: daling van het aantal A- en B-opmerkingen per 10 geauditeerde proeven</a:t>
            </a:r>
            <a:endParaRPr lang="nl-BE" sz="19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19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nl-BE" sz="1900" dirty="0" smtClean="0"/>
              <a:t>Regelmatig wordt het vooropgestelde programma niet afgewerkt</a:t>
            </a:r>
            <a:endParaRPr lang="nl-BE" sz="1900" dirty="0"/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Deels vertraging door de audit, maar kalibraties/controles nemen vaak veel tijd in beslag tijdens audit</a:t>
            </a:r>
            <a:endParaRPr lang="nl-BE" sz="19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9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Resultaten en ervaringen </a:t>
            </a:r>
            <a:r>
              <a:rPr lang="nl-BE" dirty="0" err="1" smtClean="0"/>
              <a:t>vlaanderen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 marL="0" lvl="1" indent="0">
              <a:buClrTx/>
              <a:buNone/>
            </a:pPr>
            <a:endParaRPr lang="nl-BE" sz="1800" dirty="0" smtClean="0"/>
          </a:p>
          <a:p>
            <a:pPr marL="0" lvl="1" indent="0">
              <a:buClrTx/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948284"/>
              </p:ext>
            </p:extLst>
          </p:nvPr>
        </p:nvGraphicFramePr>
        <p:xfrm>
          <a:off x="1095375" y="1090612"/>
          <a:ext cx="695325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24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Resultaten en ervaringen </a:t>
            </a:r>
            <a:r>
              <a:rPr lang="nl-BE" dirty="0" err="1" smtClean="0"/>
              <a:t>vlaanderen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nl-BE" sz="1800" dirty="0" smtClean="0"/>
              <a:t>70 </a:t>
            </a:r>
            <a:r>
              <a:rPr lang="nl-BE" sz="1800" dirty="0"/>
              <a:t>veldaudits </a:t>
            </a:r>
            <a:r>
              <a:rPr lang="nl-BE" sz="1800" dirty="0" smtClean="0"/>
              <a:t>van 2001-2015 uitgevoerd</a:t>
            </a:r>
          </a:p>
          <a:p>
            <a:pPr marL="342900" lvl="1" indent="-342900">
              <a:buClrTx/>
              <a:buFont typeface="Arial" panose="020B0604020202020204" pitchFamily="34" charset="0"/>
              <a:buChar char="•"/>
            </a:pPr>
            <a:r>
              <a:rPr lang="nl-BE" sz="1800" dirty="0" smtClean="0"/>
              <a:t>Verdeling over de verschillende Vlaamse provincies:</a:t>
            </a:r>
          </a:p>
          <a:p>
            <a:pPr marL="0" lvl="1" indent="0">
              <a:buClrTx/>
              <a:buNone/>
            </a:pPr>
            <a:endParaRPr lang="nl-BE" sz="1800" dirty="0"/>
          </a:p>
          <a:p>
            <a:pPr marL="0" lvl="1" indent="0">
              <a:buClrTx/>
              <a:buNone/>
            </a:pPr>
            <a:endParaRPr lang="nl-BE" sz="1800" dirty="0"/>
          </a:p>
          <a:p>
            <a:pPr marL="0" lvl="1" indent="0">
              <a:buClrTx/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2" descr="Y:\Unit_MRG\LKM\01 algemeen beheer\09 overige\presentaties - folders\CursusVVM2014\Onaang audits\kaart_provinci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8667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3753036"/>
            <a:ext cx="174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West-Vlaanderen</a:t>
            </a:r>
            <a:endParaRPr lang="nl-BE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807045" y="406081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35217" y="3597545"/>
            <a:ext cx="174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Oost-Vlaanderen</a:t>
            </a:r>
            <a:endParaRPr lang="nl-BE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157106" y="405437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rgbClr val="C00000"/>
                </a:solidFill>
              </a:rPr>
              <a:t>21</a:t>
            </a:r>
            <a:endParaRPr lang="nl-BE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2996952"/>
            <a:ext cx="1195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Antwerpen</a:t>
            </a:r>
            <a:endParaRPr lang="nl-BE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33974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rgbClr val="C00000"/>
                </a:solidFill>
              </a:rPr>
              <a:t>29</a:t>
            </a:r>
            <a:endParaRPr lang="nl-BE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86528" y="4095810"/>
            <a:ext cx="1742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Vlaams-Brabant</a:t>
            </a:r>
            <a:endParaRPr lang="nl-BE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643339" y="436510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4208" y="3643711"/>
            <a:ext cx="1195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Limburg</a:t>
            </a:r>
            <a:endParaRPr lang="nl-BE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16216" y="406160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>
                <a:solidFill>
                  <a:srgbClr val="C00000"/>
                </a:solidFill>
              </a:rPr>
              <a:t>11</a:t>
            </a:r>
            <a:endParaRPr lang="nl-BE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Resultaten en ervaringen </a:t>
            </a:r>
            <a:r>
              <a:rPr lang="nl-BE" dirty="0" err="1" smtClean="0"/>
              <a:t>vlaanderen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 marL="0" lvl="1" indent="0">
              <a:buClrTx/>
              <a:buNone/>
            </a:pPr>
            <a:endParaRPr lang="nl-BE" sz="1800" dirty="0" smtClean="0"/>
          </a:p>
          <a:p>
            <a:pPr marL="0" lvl="1" indent="0">
              <a:buClrTx/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575019"/>
              </p:ext>
            </p:extLst>
          </p:nvPr>
        </p:nvGraphicFramePr>
        <p:xfrm>
          <a:off x="323528" y="1052736"/>
          <a:ext cx="8312224" cy="550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58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Resultaten en ervaringen Vlaanderen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l-BE" sz="1900" dirty="0" smtClean="0"/>
              <a:t>Positieve evolutie (+) </a:t>
            </a:r>
          </a:p>
          <a:p>
            <a:pPr marL="0" indent="0">
              <a:buClrTx/>
              <a:buNone/>
              <a:tabLst>
                <a:tab pos="361950" algn="l"/>
              </a:tabLst>
            </a:pPr>
            <a:r>
              <a:rPr lang="nl-BE" sz="1900" dirty="0" smtClean="0"/>
              <a:t>		Over het algemeen: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Personeel voldoende gekwalificeerd, opgeleid;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Normen/Compendium Lucht (LUC) en werkprocedures zijn inhoudelijk gekend;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Kalibratie- en controlegassen beschikken over de juiste certificaten;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Zero- en spankalibratie en controle (controlegas, driftcontrole) monitoren altijd ter plaatse toegepast;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Lektesten worden tijdens veldaudits altijd uitgevoerd;</a:t>
            </a:r>
          </a:p>
          <a:p>
            <a:pPr lvl="1">
              <a:buClr>
                <a:srgbClr val="0070C0"/>
              </a:buClr>
            </a:pPr>
            <a:r>
              <a:rPr lang="nl-BE" sz="1900" dirty="0" err="1" smtClean="0">
                <a:solidFill>
                  <a:srgbClr val="0070C0"/>
                </a:solidFill>
              </a:rPr>
              <a:t>Blanco’s</a:t>
            </a:r>
            <a:r>
              <a:rPr lang="nl-BE" sz="1900" dirty="0" smtClean="0">
                <a:solidFill>
                  <a:srgbClr val="0070C0"/>
                </a:solidFill>
              </a:rPr>
              <a:t> worden genomen;</a:t>
            </a:r>
            <a:endParaRPr lang="nl-BE" sz="19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1196753"/>
            <a:ext cx="6787662" cy="3968100"/>
          </a:xfrm>
        </p:spPr>
        <p:txBody>
          <a:bodyPr>
            <a:normAutofit/>
          </a:bodyPr>
          <a:lstStyle/>
          <a:p>
            <a:r>
              <a:rPr lang="nl-BE" dirty="0" smtClean="0"/>
              <a:t>INHOUD</a:t>
            </a:r>
            <a:br>
              <a:rPr lang="nl-BE" dirty="0" smtClean="0"/>
            </a:br>
            <a:r>
              <a:rPr lang="nl-BE" dirty="0"/>
              <a:t/>
            </a:r>
            <a:br>
              <a:rPr lang="nl-BE" dirty="0"/>
            </a:br>
            <a:r>
              <a:rPr lang="nl-BE" sz="2000" dirty="0" smtClean="0"/>
              <a:t>Kader</a:t>
            </a:r>
            <a:br>
              <a:rPr lang="nl-BE" sz="2000" dirty="0" smtClean="0"/>
            </a:br>
            <a:r>
              <a:rPr lang="nl-BE" sz="2000" dirty="0" smtClean="0"/>
              <a:t>Opzet</a:t>
            </a:r>
            <a:br>
              <a:rPr lang="nl-BE" sz="2000" dirty="0" smtClean="0"/>
            </a:br>
            <a:r>
              <a:rPr lang="nl-BE" sz="2000" dirty="0" smtClean="0"/>
              <a:t>Scenario</a:t>
            </a:r>
            <a:r>
              <a:rPr lang="nl-BE" sz="2000" dirty="0"/>
              <a:t/>
            </a:r>
            <a:br>
              <a:rPr lang="nl-BE" sz="2000" dirty="0"/>
            </a:br>
            <a:r>
              <a:rPr lang="nl-BE" sz="2000" dirty="0" smtClean="0"/>
              <a:t>Rapportering</a:t>
            </a:r>
            <a:br>
              <a:rPr lang="nl-BE" sz="2000" dirty="0" smtClean="0"/>
            </a:br>
            <a:r>
              <a:rPr lang="nl-BE" sz="2000" dirty="0" smtClean="0"/>
              <a:t>Aandachtspunten</a:t>
            </a:r>
            <a:br>
              <a:rPr lang="nl-BE" sz="2000" dirty="0" smtClean="0"/>
            </a:br>
            <a:r>
              <a:rPr lang="nl-BE" sz="2000" dirty="0" smtClean="0"/>
              <a:t>Resultaten en ervaringen in Vlaanderen</a:t>
            </a:r>
            <a:br>
              <a:rPr lang="nl-BE" sz="2000" dirty="0" smtClean="0"/>
            </a:br>
            <a:r>
              <a:rPr lang="nl-BE" sz="2000" dirty="0" smtClean="0"/>
              <a:t>Conclusies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362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Resultaten en ervaringen Vlaanderen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l-BE" sz="1800" dirty="0" smtClean="0"/>
              <a:t>Voorbeelden van opmerkingen rond </a:t>
            </a:r>
            <a:r>
              <a:rPr lang="nl-BE" sz="1800" dirty="0"/>
              <a:t>o</a:t>
            </a:r>
            <a:r>
              <a:rPr lang="nl-BE" sz="1800" dirty="0" smtClean="0"/>
              <a:t>naangepast </a:t>
            </a:r>
            <a:r>
              <a:rPr lang="nl-BE" sz="1800" dirty="0"/>
              <a:t>apparatuur/materiaal:</a:t>
            </a: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Gebruik van niet inerte materialen </a:t>
            </a:r>
            <a:r>
              <a:rPr lang="nl-BE" sz="1900" dirty="0" smtClean="0">
                <a:solidFill>
                  <a:srgbClr val="0070C0"/>
                </a:solidFill>
              </a:rPr>
              <a:t>die </a:t>
            </a:r>
            <a:r>
              <a:rPr lang="nl-BE" sz="1900" dirty="0">
                <a:solidFill>
                  <a:srgbClr val="0070C0"/>
                </a:solidFill>
              </a:rPr>
              <a:t>in contact komen met het afgas bv </a:t>
            </a:r>
            <a:r>
              <a:rPr lang="nl-BE" sz="1900" dirty="0" smtClean="0">
                <a:solidFill>
                  <a:srgbClr val="0070C0"/>
                </a:solidFill>
              </a:rPr>
              <a:t>siliconenleiding;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Gebruik van elektrochemische cellen bij afvalverbranding of grote stookinstallaties;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Gebruik van een filter in de schoorsteen bij verzadigde gassen;</a:t>
            </a: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Responstijd monitor ontoelaatbaar </a:t>
            </a:r>
            <a:r>
              <a:rPr lang="nl-BE" sz="1900" dirty="0" smtClean="0">
                <a:solidFill>
                  <a:srgbClr val="0070C0"/>
                </a:solidFill>
              </a:rPr>
              <a:t>lang;</a:t>
            </a:r>
            <a:endParaRPr lang="nl-BE" sz="1900" dirty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Ingestelde temperatuur ter hoogte </a:t>
            </a:r>
            <a:endParaRPr lang="nl-BE" sz="1900" dirty="0" smtClean="0">
              <a:solidFill>
                <a:srgbClr val="0070C0"/>
              </a:solidFill>
            </a:endParaRPr>
          </a:p>
          <a:p>
            <a:pPr marL="457200" lvl="1" indent="0">
              <a:buClr>
                <a:srgbClr val="0070C0"/>
              </a:buClr>
              <a:buNone/>
              <a:tabLst>
                <a:tab pos="714375" algn="l"/>
              </a:tabLst>
            </a:pPr>
            <a:r>
              <a:rPr lang="nl-BE" sz="1900" dirty="0">
                <a:solidFill>
                  <a:srgbClr val="0070C0"/>
                </a:solidFill>
              </a:rPr>
              <a:t>	</a:t>
            </a:r>
            <a:r>
              <a:rPr lang="nl-BE" sz="1900" dirty="0" smtClean="0">
                <a:solidFill>
                  <a:srgbClr val="0070C0"/>
                </a:solidFill>
              </a:rPr>
              <a:t>van </a:t>
            </a:r>
            <a:r>
              <a:rPr lang="nl-BE" sz="1900" dirty="0">
                <a:solidFill>
                  <a:srgbClr val="0070C0"/>
                </a:solidFill>
              </a:rPr>
              <a:t>het filterhuis wordt niet </a:t>
            </a:r>
            <a:r>
              <a:rPr lang="nl-BE" sz="1900" dirty="0" smtClean="0">
                <a:solidFill>
                  <a:srgbClr val="0070C0"/>
                </a:solidFill>
              </a:rPr>
              <a:t>gehaald;</a:t>
            </a:r>
            <a:endParaRPr lang="nl-BE" sz="1900" dirty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Sondes te kort/niet verwarmd </a:t>
            </a:r>
          </a:p>
          <a:p>
            <a:pPr marL="712788" lvl="1" indent="-255588">
              <a:buClr>
                <a:srgbClr val="0070C0"/>
              </a:buClr>
              <a:buNone/>
            </a:pPr>
            <a:r>
              <a:rPr lang="nl-BE" sz="1900" dirty="0">
                <a:solidFill>
                  <a:srgbClr val="0070C0"/>
                </a:solidFill>
              </a:rPr>
              <a:t>	</a:t>
            </a:r>
            <a:r>
              <a:rPr lang="nl-BE" sz="1900" dirty="0" smtClean="0">
                <a:solidFill>
                  <a:srgbClr val="0070C0"/>
                </a:solidFill>
              </a:rPr>
              <a:t>(en niet nagespoeld), koudebruggen;</a:t>
            </a:r>
            <a:endParaRPr lang="nl-BE" sz="1900" dirty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</a:pPr>
            <a:r>
              <a:rPr lang="nl-BE" sz="1900" dirty="0" err="1" smtClean="0">
                <a:solidFill>
                  <a:srgbClr val="0070C0"/>
                </a:solidFill>
              </a:rPr>
              <a:t>Staalnameleiding</a:t>
            </a:r>
            <a:r>
              <a:rPr lang="nl-BE" sz="1900" dirty="0" smtClean="0">
                <a:solidFill>
                  <a:srgbClr val="0070C0"/>
                </a:solidFill>
              </a:rPr>
              <a:t> vervuild;</a:t>
            </a:r>
            <a:endParaRPr lang="nl-BE" sz="19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2" descr="Y:\Unit_MRG\LKM\01 algemeen beheer\09 overige\presentaties - folders\CursusVVM2014\Onaang audits\Foto's\DSCN8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096344" cy="231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6660232" y="4293096"/>
            <a:ext cx="1872208" cy="115212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98" name="Picture 2" descr="C:\Users\swaansw\Desktop\ScreenHunter_452 Sep. 06 11.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13176"/>
            <a:ext cx="1132664" cy="129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Resultaten en ervaringen Vlaanderen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l-BE" sz="1800" dirty="0" smtClean="0"/>
              <a:t>Voorbeelden van opmerkingen rond kalibratie/eerstelijnscontrole:</a:t>
            </a:r>
            <a:endParaRPr lang="nl-BE" sz="1800" dirty="0"/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Grenzen controlekaarten te </a:t>
            </a:r>
            <a:r>
              <a:rPr lang="nl-BE" sz="1900" dirty="0" smtClean="0">
                <a:solidFill>
                  <a:srgbClr val="0070C0"/>
                </a:solidFill>
              </a:rPr>
              <a:t>ruim, onvoldoende kennis van de criteria;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Geen controlekaarten ter plekke aanwezig bij gehuurd toestel;</a:t>
            </a:r>
            <a:endParaRPr lang="nl-BE" sz="1900" dirty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Geen controlegas voor NO</a:t>
            </a:r>
            <a:r>
              <a:rPr lang="nl-BE" sz="1900" baseline="-25000" dirty="0">
                <a:solidFill>
                  <a:srgbClr val="0070C0"/>
                </a:solidFill>
              </a:rPr>
              <a:t>2</a:t>
            </a:r>
            <a:r>
              <a:rPr lang="nl-BE" sz="1900" dirty="0">
                <a:solidFill>
                  <a:srgbClr val="0070C0"/>
                </a:solidFill>
              </a:rPr>
              <a:t> </a:t>
            </a:r>
            <a:r>
              <a:rPr lang="nl-BE" sz="1900" dirty="0" smtClean="0">
                <a:solidFill>
                  <a:srgbClr val="0070C0"/>
                </a:solidFill>
              </a:rPr>
              <a:t>aanwezig;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Meetwaarden buiten het gekalibreerd bereik;</a:t>
            </a:r>
            <a:endParaRPr lang="nl-BE" sz="19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0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Resultaten en ervaringen Vlaanderen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l-BE" sz="1900" dirty="0" smtClean="0"/>
              <a:t>Voorbeelden van opmerkingen rond lek/</a:t>
            </a:r>
            <a:r>
              <a:rPr lang="nl-BE" sz="1900" dirty="0" err="1" smtClean="0"/>
              <a:t>lektest</a:t>
            </a:r>
            <a:r>
              <a:rPr lang="nl-BE" sz="1900" dirty="0" smtClean="0"/>
              <a:t>:</a:t>
            </a:r>
            <a:endParaRPr lang="nl-BE" sz="1900" dirty="0"/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Lekdebiet groter dan toegelaten (&gt; 2%);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Toegepast </a:t>
            </a:r>
            <a:r>
              <a:rPr lang="nl-BE" sz="1900" dirty="0">
                <a:solidFill>
                  <a:srgbClr val="0070C0"/>
                </a:solidFill>
              </a:rPr>
              <a:t>lektestcriterium te </a:t>
            </a:r>
            <a:r>
              <a:rPr lang="nl-BE" sz="1900" dirty="0" smtClean="0">
                <a:solidFill>
                  <a:srgbClr val="0070C0"/>
                </a:solidFill>
              </a:rPr>
              <a:t>hoog (niet </a:t>
            </a:r>
            <a:r>
              <a:rPr lang="nl-BE" sz="1900" dirty="0">
                <a:solidFill>
                  <a:srgbClr val="0070C0"/>
                </a:solidFill>
              </a:rPr>
              <a:t>conform het </a:t>
            </a:r>
            <a:r>
              <a:rPr lang="nl-BE" sz="1900" dirty="0" smtClean="0">
                <a:solidFill>
                  <a:srgbClr val="0070C0"/>
                </a:solidFill>
              </a:rPr>
              <a:t>LUC/normen);</a:t>
            </a:r>
            <a:endParaRPr lang="nl-BE" sz="1900" dirty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Uitvoering </a:t>
            </a:r>
            <a:r>
              <a:rPr lang="nl-BE" sz="1900" dirty="0" err="1" smtClean="0">
                <a:solidFill>
                  <a:srgbClr val="0070C0"/>
                </a:solidFill>
              </a:rPr>
              <a:t>lektest</a:t>
            </a:r>
            <a:r>
              <a:rPr lang="nl-BE" sz="1900" dirty="0" smtClean="0">
                <a:solidFill>
                  <a:srgbClr val="0070C0"/>
                </a:solidFill>
              </a:rPr>
              <a:t> beneden en daarna demontering apparatuur;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Registratie lektestgegevens onvoldoende (bv geen resterend lekdebiet berekend of begin- en eindtellerstand of tijdsduur niet genoteerd);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Criterium </a:t>
            </a:r>
            <a:r>
              <a:rPr lang="nl-BE" sz="1900" dirty="0" err="1" smtClean="0">
                <a:solidFill>
                  <a:srgbClr val="0070C0"/>
                </a:solidFill>
              </a:rPr>
              <a:t>lektest</a:t>
            </a:r>
            <a:r>
              <a:rPr lang="nl-BE" sz="1900" dirty="0" smtClean="0">
                <a:solidFill>
                  <a:srgbClr val="0070C0"/>
                </a:solidFill>
              </a:rPr>
              <a:t> onvoldoende kwantitatief (terugvallen van de rotameterstand);</a:t>
            </a:r>
          </a:p>
          <a:p>
            <a:pPr marL="457200" lvl="1" indent="0">
              <a:buClr>
                <a:srgbClr val="0070C0"/>
              </a:buClr>
              <a:buNone/>
            </a:pPr>
            <a:endParaRPr lang="nl-BE" sz="19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Resultaten en ervaringen Vlaanderen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l-BE" sz="1900" dirty="0" smtClean="0"/>
              <a:t>Voorbeelden van ‘andere’ opmerkingen:</a:t>
            </a:r>
            <a:endParaRPr lang="nl-BE" sz="1900" dirty="0"/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Meetopeningen onvoldoende afgedicht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Beschadiging van de stoffilter </a:t>
            </a:r>
          </a:p>
          <a:p>
            <a:pPr marL="457200" lvl="1" indent="0">
              <a:buClr>
                <a:srgbClr val="0070C0"/>
              </a:buClr>
              <a:buNone/>
            </a:pPr>
            <a:endParaRPr lang="nl-BE" sz="19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6" descr="Y:\Unit_MRG\LKM\referentielabo_lucht\L15W1-erkenningen en veldaudits\Veldaudits\veldaudits2013\LOVAP\Foto's audit\DSCN93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77630"/>
            <a:ext cx="283917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48617"/>
            <a:ext cx="2063592" cy="147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waansw\Desktop\ScreenHunter_451 Sep. 06 11.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Conclusies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l-BE" sz="1900" dirty="0" smtClean="0"/>
              <a:t>Onaangekondigde veldaudits:</a:t>
            </a:r>
            <a:endParaRPr lang="nl-BE" sz="1900" dirty="0"/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Zijn complementair aan de aangekondigde audits in de laboratoria;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Geven een beter beeld over de kwaliteit/knelpunten/aandachtspunten bij reële metingen zonder selectie van apparatuur of mensen;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In de beginfase belangrijk voor een verbetering van het gemiddeld kwaliteitsniveaus, daarna voor handhaving van </a:t>
            </a:r>
            <a:r>
              <a:rPr lang="nl-BE" sz="1900" smtClean="0">
                <a:solidFill>
                  <a:srgbClr val="0070C0"/>
                </a:solidFill>
              </a:rPr>
              <a:t>het kwaliteitsniveau;</a:t>
            </a:r>
            <a:endParaRPr lang="nl-BE" sz="1900" dirty="0" smtClean="0">
              <a:solidFill>
                <a:srgbClr val="0070C0"/>
              </a:solidFill>
            </a:endParaRPr>
          </a:p>
          <a:p>
            <a:pPr marL="457200" lvl="1" indent="0">
              <a:buClr>
                <a:srgbClr val="0070C0"/>
              </a:buClr>
              <a:buNone/>
            </a:pPr>
            <a:endParaRPr lang="nl-BE" sz="1900" dirty="0" smtClean="0">
              <a:solidFill>
                <a:srgbClr val="0070C0"/>
              </a:solidFill>
            </a:endParaRPr>
          </a:p>
          <a:p>
            <a:pPr marL="457200" lvl="1" indent="0">
              <a:buClr>
                <a:srgbClr val="0070C0"/>
              </a:buClr>
              <a:buNone/>
            </a:pPr>
            <a:endParaRPr lang="nl-BE" sz="19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VRAGEN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nl-BE" sz="4400" dirty="0" smtClean="0"/>
              <a:t>VRAGEN?</a:t>
            </a:r>
            <a:endParaRPr lang="nl-BE" sz="4400" dirty="0"/>
          </a:p>
          <a:p>
            <a:pPr marL="457200" lvl="1" indent="0">
              <a:buClr>
                <a:srgbClr val="0070C0"/>
              </a:buClr>
              <a:buNone/>
            </a:pPr>
            <a:endParaRPr lang="nl-BE" sz="1900" dirty="0">
              <a:solidFill>
                <a:srgbClr val="0070C0"/>
              </a:solidFill>
            </a:endParaRPr>
          </a:p>
          <a:p>
            <a:pPr marL="3600450" lvl="8" indent="0">
              <a:buNone/>
            </a:pPr>
            <a:r>
              <a:rPr lang="nl-BE" dirty="0"/>
              <a:t>Contact VITO: </a:t>
            </a:r>
          </a:p>
          <a:p>
            <a:pPr marL="3600450" lvl="8" indent="0">
              <a:buNone/>
            </a:pPr>
            <a:r>
              <a:rPr lang="nl-BE" dirty="0">
                <a:hlinkClick r:id="rId2"/>
              </a:rPr>
              <a:t>wendy.swaans@vito.be</a:t>
            </a:r>
            <a:endParaRPr lang="nl-BE" dirty="0"/>
          </a:p>
          <a:p>
            <a:pPr marL="3600450" lvl="8" indent="0">
              <a:buNone/>
            </a:pPr>
            <a:r>
              <a:rPr lang="nl-BE" dirty="0"/>
              <a:t>Tel. +32 14 33 53 77</a:t>
            </a:r>
          </a:p>
          <a:p>
            <a:pPr marL="3600450" lvl="8" indent="0">
              <a:buNone/>
            </a:pPr>
            <a:endParaRPr lang="nl-BE" dirty="0"/>
          </a:p>
          <a:p>
            <a:pPr marL="3600450" lvl="8" indent="0">
              <a:buNone/>
            </a:pPr>
            <a:r>
              <a:rPr lang="nl-BE" dirty="0"/>
              <a:t>Contact toezichthoudende overheid:</a:t>
            </a:r>
          </a:p>
          <a:p>
            <a:pPr marL="3600450" lvl="8" indent="0">
              <a:buNone/>
            </a:pPr>
            <a:r>
              <a:rPr lang="nl-BE" dirty="0"/>
              <a:t>Afdeling Milieuvergunningen – Vlaamse overheid</a:t>
            </a:r>
          </a:p>
          <a:p>
            <a:pPr marL="3600450" lvl="8" indent="0">
              <a:buNone/>
            </a:pPr>
            <a:r>
              <a:rPr lang="nl-BE" dirty="0">
                <a:hlinkClick r:id="rId3"/>
              </a:rPr>
              <a:t>erkenningen@lne.vlaanderen.be</a:t>
            </a:r>
            <a:endParaRPr lang="nl-BE" dirty="0"/>
          </a:p>
          <a:p>
            <a:pPr marL="3600450" lvl="8" indent="0">
              <a:buNone/>
            </a:pPr>
            <a:r>
              <a:rPr lang="nl-BE" dirty="0"/>
              <a:t>Tel. +32 2 553 79 97</a:t>
            </a:r>
          </a:p>
          <a:p>
            <a:pPr marL="0" indent="0">
              <a:buNone/>
            </a:pP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1" y="2485434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82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KADER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l-BE" sz="1800" dirty="0" smtClean="0"/>
              <a:t>VITO</a:t>
            </a: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Is het referentielaboratorium van het Vlaamse Gewest o.a. voor de disciplines water, </a:t>
            </a:r>
            <a:r>
              <a:rPr lang="nl-BE" sz="1900" b="1" dirty="0">
                <a:solidFill>
                  <a:srgbClr val="0070C0"/>
                </a:solidFill>
              </a:rPr>
              <a:t>lucht</a:t>
            </a:r>
            <a:r>
              <a:rPr lang="nl-BE" sz="1900" dirty="0">
                <a:solidFill>
                  <a:srgbClr val="0070C0"/>
                </a:solidFill>
              </a:rPr>
              <a:t> en bodem</a:t>
            </a: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Voert jaarlijks bepaalde taken uit in opdracht van de Vlaamse overheid waaronder</a:t>
            </a:r>
            <a:r>
              <a:rPr lang="nl-BE" sz="1900" dirty="0" smtClean="0">
                <a:solidFill>
                  <a:srgbClr val="0070C0"/>
                </a:solidFill>
              </a:rPr>
              <a:t>:</a:t>
            </a:r>
            <a:endParaRPr lang="nl-BE" sz="1900" dirty="0" smtClean="0">
              <a:solidFill>
                <a:schemeClr val="tx1"/>
              </a:solidFill>
            </a:endParaRP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nl-BE" sz="1900" dirty="0">
                <a:solidFill>
                  <a:schemeClr val="tx1"/>
                </a:solidFill>
              </a:rPr>
              <a:t>Adviesverlening i.v.m. erkenningen en controle op de toepassing van ISO 17025 (aangekondigde en </a:t>
            </a:r>
            <a:r>
              <a:rPr lang="nl-BE" sz="1900" b="1" dirty="0">
                <a:solidFill>
                  <a:schemeClr val="tx1"/>
                </a:solidFill>
              </a:rPr>
              <a:t>onaangekondigde audits</a:t>
            </a:r>
            <a:r>
              <a:rPr lang="nl-BE" sz="1900" dirty="0">
                <a:solidFill>
                  <a:schemeClr val="tx1"/>
                </a:solidFill>
              </a:rPr>
              <a:t>);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nl-BE" sz="1900" dirty="0">
                <a:solidFill>
                  <a:schemeClr val="tx1"/>
                </a:solidFill>
              </a:rPr>
              <a:t>Organisatie van ringtesten om de kwaliteit van de dienstverlening van de erkende labo’s te bewaken en te bevorderen;</a:t>
            </a: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nl-BE" sz="1900" dirty="0">
                <a:solidFill>
                  <a:schemeClr val="tx1"/>
                </a:solidFill>
              </a:rPr>
              <a:t>Methode-ontwikkeling en validatie; </a:t>
            </a:r>
            <a:endParaRPr lang="nl-BE" sz="1900" dirty="0" smtClean="0">
              <a:solidFill>
                <a:schemeClr val="tx1"/>
              </a:solidFill>
            </a:endParaRPr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nl-BE" sz="1900" dirty="0" smtClean="0">
                <a:solidFill>
                  <a:schemeClr val="tx1"/>
                </a:solidFill>
              </a:rPr>
              <a:t>Het </a:t>
            </a:r>
            <a:r>
              <a:rPr lang="nl-BE" sz="1900" dirty="0">
                <a:solidFill>
                  <a:schemeClr val="tx1"/>
                </a:solidFill>
              </a:rPr>
              <a:t>ter beschikking stellen van analysemethoden en compendia: “Compendium voor de monsterneming en analyse van lucht (LUC)”:  </a:t>
            </a:r>
            <a:r>
              <a:rPr lang="nl-BE" sz="1900" u="sng" dirty="0">
                <a:solidFill>
                  <a:schemeClr val="tx1"/>
                </a:solidFill>
              </a:rPr>
              <a:t>http://</a:t>
            </a:r>
            <a:r>
              <a:rPr lang="nl-BE" sz="1900" u="sng" dirty="0" smtClean="0">
                <a:solidFill>
                  <a:schemeClr val="tx1"/>
                </a:solidFill>
              </a:rPr>
              <a:t>www.emis.vito.be/lne-erkenningen-lucht;</a:t>
            </a:r>
            <a:endParaRPr lang="nl-BE" sz="1900" u="sng" dirty="0">
              <a:solidFill>
                <a:schemeClr val="tx1"/>
              </a:solidFill>
            </a:endParaRP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nl-BE" sz="19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sz="18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nl-BE" sz="1800" i="1" dirty="0"/>
          </a:p>
          <a:p>
            <a:pPr>
              <a:buFont typeface="Arial" panose="020B0604020202020204" pitchFamily="34" charset="0"/>
              <a:buChar char="•"/>
            </a:pPr>
            <a:endParaRPr lang="nl-BE" sz="1800" dirty="0"/>
          </a:p>
          <a:p>
            <a:pPr>
              <a:buFont typeface="Arial" panose="020B0604020202020204" pitchFamily="34" charset="0"/>
              <a:buChar char="•"/>
            </a:pPr>
            <a:endParaRPr lang="nl-BE" sz="18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3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OpZet</a:t>
            </a:r>
            <a:r>
              <a:rPr lang="nl-BE" dirty="0" smtClean="0"/>
              <a:t> van een onaangekondigde veldaudit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l-BE" sz="1900" dirty="0" smtClean="0"/>
              <a:t>Wat is een onaangekondigde veldaudit? 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Instrument van de toezichthoudende overheid om het kwaliteitsniveau van de erkende laboratoria na te gaan;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Onverwacht </a:t>
            </a:r>
            <a:r>
              <a:rPr lang="nl-BE" sz="1900" dirty="0" err="1" smtClean="0">
                <a:solidFill>
                  <a:srgbClr val="0070C0"/>
                </a:solidFill>
              </a:rPr>
              <a:t>dagbezoek</a:t>
            </a:r>
            <a:r>
              <a:rPr lang="nl-BE" sz="1900" dirty="0" smtClean="0">
                <a:solidFill>
                  <a:srgbClr val="0070C0"/>
                </a:solidFill>
              </a:rPr>
              <a:t> ter plaatse ter controle van metingen door een in Vlaanderen erkend laboratorium in de discipline lucht;</a:t>
            </a: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Uitgevoerd door een VITO-auditeur in opdracht van de Vlaamse overheid en eventueel in aanwezigheid van een vertegenwoordiger van de overheid;</a:t>
            </a:r>
          </a:p>
          <a:p>
            <a:pPr marL="0" indent="0">
              <a:buNone/>
            </a:pPr>
            <a:endParaRPr lang="nl-BE" sz="1800" dirty="0"/>
          </a:p>
          <a:p>
            <a:pPr>
              <a:buFont typeface="Arial" panose="020B0604020202020204" pitchFamily="34" charset="0"/>
              <a:buChar char="•"/>
            </a:pPr>
            <a:endParaRPr lang="nl-BE" sz="18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OpZet</a:t>
            </a:r>
            <a:r>
              <a:rPr lang="nl-BE" dirty="0" smtClean="0"/>
              <a:t> van een onaangekondigde veldaudit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7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l-BE" sz="1900" dirty="0" smtClean="0"/>
              <a:t>Audits tijdens metingen op locatie en in reële omstandigheden</a:t>
            </a:r>
          </a:p>
          <a:p>
            <a:pPr marL="457200" lvl="1" indent="0">
              <a:buClr>
                <a:srgbClr val="0070C0"/>
              </a:buClr>
              <a:buNone/>
            </a:pPr>
            <a:endParaRPr lang="nl-BE" sz="19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sz="1800" dirty="0"/>
          </a:p>
          <a:p>
            <a:pPr>
              <a:buFont typeface="Arial" panose="020B0604020202020204" pitchFamily="34" charset="0"/>
              <a:buChar char="•"/>
            </a:pPr>
            <a:endParaRPr lang="nl-BE" sz="18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8" descr="T:\LKM\L15\Beltest\METINGEN\Belac\overige\Marcvr\AP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132856"/>
            <a:ext cx="1800200" cy="2738279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63774" y="1687116"/>
            <a:ext cx="6052442" cy="4729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»"/>
              <a:defRPr sz="1400" kern="1200">
                <a:solidFill>
                  <a:srgbClr val="4C4C4C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Onverwacht karakter – labo wordt vooraf niet verwittigd – dus geen speciale selectie van materiaal en/of personeel;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Verzekeren van degelijk en nauwkeurig werk in reële omstandigheden;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Conformiteit van de werkwijzen in de praktijk met de voorgeschreven procedures = praktische implementatie van theoretische voorschriften;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Nagaan van praktische beperkingen in de uitvoerbaarheid;</a:t>
            </a:r>
          </a:p>
          <a:p>
            <a:pPr lvl="1">
              <a:buClr>
                <a:srgbClr val="0070C0"/>
              </a:buClr>
            </a:pPr>
            <a:r>
              <a:rPr lang="nl-BE" sz="1900" dirty="0" smtClean="0">
                <a:solidFill>
                  <a:srgbClr val="0070C0"/>
                </a:solidFill>
              </a:rPr>
              <a:t>Ook van belang voor de bedrijven waar metingen uitgevoerd worden = verzekeren van de kwaliteit van de metingen door het labo;</a:t>
            </a:r>
          </a:p>
          <a:p>
            <a:pPr marL="457200" lvl="1" indent="0">
              <a:buClr>
                <a:srgbClr val="0070C0"/>
              </a:buClr>
              <a:buFont typeface="Lucida Grande"/>
              <a:buNone/>
            </a:pPr>
            <a:endParaRPr lang="nl-BE" sz="1900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sz="18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nl-BE" sz="18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nl-BE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nl-BE" sz="18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nl-BE" sz="1800" dirty="0"/>
          </a:p>
        </p:txBody>
      </p:sp>
    </p:spTree>
    <p:extLst>
      <p:ext uri="{BB962C8B-B14F-4D97-AF65-F5344CB8AC3E}">
        <p14:creationId xmlns:p14="http://schemas.microsoft.com/office/powerpoint/2010/main" val="16264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SCENARIO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l-BE" sz="1900" dirty="0"/>
              <a:t>Selectie labo’s? </a:t>
            </a: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Bij aanvang van ieder jaar;</a:t>
            </a: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Door team luchtkwaliteitsmetingen en dienst ringtesten en erkenningen (REE) van de VITO in samenspraak met afdeling Milieuvergunningen en afdeling Milieu-inspectie van de Vlaamse overheid (LNE);</a:t>
            </a: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Elk labo minstens 1 maal om de 2 à 3 jaar auditen;</a:t>
            </a:r>
          </a:p>
          <a:p>
            <a:pPr lvl="1">
              <a:buClr>
                <a:srgbClr val="0070C0"/>
              </a:buClr>
            </a:pPr>
            <a:r>
              <a:rPr lang="nl-BE" sz="1900" dirty="0">
                <a:solidFill>
                  <a:srgbClr val="0070C0"/>
                </a:solidFill>
              </a:rPr>
              <a:t>Audit-frequentie wordt mede bepaald door het aantal metingen per labo;</a:t>
            </a:r>
          </a:p>
          <a:p>
            <a:pPr marL="457200" lvl="1" indent="0">
              <a:buClr>
                <a:srgbClr val="0070C0"/>
              </a:buClr>
              <a:buNone/>
            </a:pPr>
            <a:r>
              <a:rPr lang="nl-BE" sz="1900" dirty="0">
                <a:solidFill>
                  <a:srgbClr val="0070C0"/>
                </a:solidFill>
              </a:rPr>
              <a:t>		</a:t>
            </a:r>
            <a:r>
              <a:rPr lang="nl-BE" sz="1900" dirty="0" smtClean="0">
                <a:solidFill>
                  <a:srgbClr val="FF0000"/>
                </a:solidFill>
                <a:sym typeface="Symbol"/>
              </a:rPr>
              <a:t> </a:t>
            </a:r>
            <a:r>
              <a:rPr lang="nl-BE" sz="1900" dirty="0" smtClean="0">
                <a:solidFill>
                  <a:srgbClr val="FF0000"/>
                </a:solidFill>
              </a:rPr>
              <a:t>“</a:t>
            </a:r>
            <a:r>
              <a:rPr lang="nl-BE" sz="1900" dirty="0">
                <a:solidFill>
                  <a:srgbClr val="FF0000"/>
                </a:solidFill>
              </a:rPr>
              <a:t>PRIORITEITENLIJST TE AUDITEN LABO’S”</a:t>
            </a:r>
          </a:p>
          <a:p>
            <a:pPr marL="0" indent="0">
              <a:buNone/>
            </a:pPr>
            <a:endParaRPr lang="nl-BE" sz="1800" dirty="0"/>
          </a:p>
          <a:p>
            <a:pPr>
              <a:buFont typeface="Arial" panose="020B0604020202020204" pitchFamily="34" charset="0"/>
              <a:buChar char="•"/>
            </a:pPr>
            <a:endParaRPr lang="nl-BE" sz="18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38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73884818"/>
              </p:ext>
            </p:extLst>
          </p:nvPr>
        </p:nvGraphicFramePr>
        <p:xfrm>
          <a:off x="107504" y="548680"/>
          <a:ext cx="8928992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21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2636549"/>
              </p:ext>
            </p:extLst>
          </p:nvPr>
        </p:nvGraphicFramePr>
        <p:xfrm>
          <a:off x="107504" y="548680"/>
          <a:ext cx="8928992" cy="547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0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RApportering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29916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nl-BE" sz="1900" dirty="0" smtClean="0"/>
              <a:t>Rapportering </a:t>
            </a:r>
            <a:r>
              <a:rPr lang="nl-BE" sz="1900" dirty="0" smtClean="0"/>
              <a:t>via </a:t>
            </a:r>
            <a:r>
              <a:rPr lang="nl-BE" sz="1900" dirty="0" smtClean="0"/>
              <a:t>een standaard sjabloon </a:t>
            </a:r>
          </a:p>
          <a:p>
            <a:pPr>
              <a:buFont typeface="Arial" panose="020B0604020202020204" pitchFamily="34" charset="0"/>
              <a:buChar char="•"/>
            </a:pPr>
            <a:endParaRPr lang="nl-BE" sz="18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nl-BE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8" name="Picture 4" descr="C:\Users\swaansw\Desktop\ScreenHunter_465 Sep. 15 09.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77" y="1628800"/>
            <a:ext cx="6662859" cy="436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VITO2015">
      <a:dk1>
        <a:srgbClr val="231F20"/>
      </a:dk1>
      <a:lt1>
        <a:srgbClr val="FFFFFF"/>
      </a:lt1>
      <a:dk2>
        <a:srgbClr val="002E56"/>
      </a:dk2>
      <a:lt2>
        <a:srgbClr val="FFFFFF"/>
      </a:lt2>
      <a:accent1>
        <a:srgbClr val="F58220"/>
      </a:accent1>
      <a:accent2>
        <a:srgbClr val="34A3DC"/>
      </a:accent2>
      <a:accent3>
        <a:srgbClr val="67AF3E"/>
      </a:accent3>
      <a:accent4>
        <a:srgbClr val="C55E66"/>
      </a:accent4>
      <a:accent5>
        <a:srgbClr val="E5BB29"/>
      </a:accent5>
      <a:accent6>
        <a:srgbClr val="4693A9"/>
      </a:accent6>
      <a:hlink>
        <a:srgbClr val="0000FF"/>
      </a:hlink>
      <a:folHlink>
        <a:srgbClr val="871F78"/>
      </a:folHlink>
    </a:clrScheme>
    <a:fontScheme name="VITO2015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2770</TotalTime>
  <Words>1079</Words>
  <Application>Microsoft Office PowerPoint</Application>
  <PresentationFormat>On-screen Show (4:3)</PresentationFormat>
  <Paragraphs>210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Default Theme</vt:lpstr>
      <vt:lpstr>een terugblik op de OnaangekonDIGDE veldaudits in VLAANDEREN</vt:lpstr>
      <vt:lpstr>INHOUD  Kader Opzet Scenario Rapportering Aandachtspunten Resultaten en ervaringen in Vlaanderen Conclusies</vt:lpstr>
      <vt:lpstr>KADER</vt:lpstr>
      <vt:lpstr>OpZet van een onaangekondigde veldaudit</vt:lpstr>
      <vt:lpstr>OpZet van een onaangekondigde veldaudit</vt:lpstr>
      <vt:lpstr>SCENARIO</vt:lpstr>
      <vt:lpstr>PowerPoint Presentation</vt:lpstr>
      <vt:lpstr>PowerPoint Presentation</vt:lpstr>
      <vt:lpstr>RApportering</vt:lpstr>
      <vt:lpstr>rapportering</vt:lpstr>
      <vt:lpstr>aandachtspunten</vt:lpstr>
      <vt:lpstr>aandachtspunten</vt:lpstr>
      <vt:lpstr>Resultaten en ervaringen vlaanderen</vt:lpstr>
      <vt:lpstr>Resultaten en ervaringen vlaanderen</vt:lpstr>
      <vt:lpstr>Resultaten en ervaringen Vlaanderen</vt:lpstr>
      <vt:lpstr>Resultaten en ervaringen vlaanderen</vt:lpstr>
      <vt:lpstr>Resultaten en ervaringen vlaanderen</vt:lpstr>
      <vt:lpstr>Resultaten en ervaringen vlaanderen</vt:lpstr>
      <vt:lpstr>Resultaten en ervaringen Vlaanderen</vt:lpstr>
      <vt:lpstr>Resultaten en ervaringen Vlaanderen</vt:lpstr>
      <vt:lpstr>Resultaten en ervaringen Vlaanderen</vt:lpstr>
      <vt:lpstr>Resultaten en ervaringen Vlaanderen</vt:lpstr>
      <vt:lpstr>Resultaten en ervaringen Vlaanderen</vt:lpstr>
      <vt:lpstr>Conclusies</vt:lpstr>
      <vt:lpstr>VRAGEN ?</vt:lpstr>
    </vt:vector>
  </TitlesOfParts>
  <Company>VITO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Meetopeningen en meetplaats</dc:title>
  <dc:creator>Swaans Wendy</dc:creator>
  <cp:lastModifiedBy>Swaans Wendy</cp:lastModifiedBy>
  <cp:revision>448</cp:revision>
  <cp:lastPrinted>2016-09-15T07:36:10Z</cp:lastPrinted>
  <dcterms:created xsi:type="dcterms:W3CDTF">2015-10-19T12:50:47Z</dcterms:created>
  <dcterms:modified xsi:type="dcterms:W3CDTF">2016-09-15T14:45:37Z</dcterms:modified>
</cp:coreProperties>
</file>