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  <p:sldMasterId id="2147483887" r:id="rId6"/>
    <p:sldMasterId id="2147483876" r:id="rId7"/>
    <p:sldMasterId id="2147483863" r:id="rId8"/>
  </p:sldMasterIdLst>
  <p:notesMasterIdLst>
    <p:notesMasterId r:id="rId37"/>
  </p:notesMasterIdLst>
  <p:sldIdLst>
    <p:sldId id="393" r:id="rId9"/>
    <p:sldId id="359" r:id="rId10"/>
    <p:sldId id="439" r:id="rId11"/>
    <p:sldId id="466" r:id="rId12"/>
    <p:sldId id="441" r:id="rId13"/>
    <p:sldId id="442" r:id="rId14"/>
    <p:sldId id="467" r:id="rId15"/>
    <p:sldId id="401" r:id="rId16"/>
    <p:sldId id="443" r:id="rId17"/>
    <p:sldId id="444" r:id="rId18"/>
    <p:sldId id="445" r:id="rId19"/>
    <p:sldId id="449" r:id="rId20"/>
    <p:sldId id="446" r:id="rId21"/>
    <p:sldId id="450" r:id="rId22"/>
    <p:sldId id="447" r:id="rId23"/>
    <p:sldId id="454" r:id="rId24"/>
    <p:sldId id="455" r:id="rId25"/>
    <p:sldId id="452" r:id="rId26"/>
    <p:sldId id="459" r:id="rId27"/>
    <p:sldId id="453" r:id="rId28"/>
    <p:sldId id="412" r:id="rId29"/>
    <p:sldId id="456" r:id="rId30"/>
    <p:sldId id="460" r:id="rId31"/>
    <p:sldId id="423" r:id="rId32"/>
    <p:sldId id="462" r:id="rId33"/>
    <p:sldId id="463" r:id="rId34"/>
    <p:sldId id="394" r:id="rId35"/>
    <p:sldId id="33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9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958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4217">
          <p15:clr>
            <a:srgbClr val="A4A3A4"/>
          </p15:clr>
        </p15:guide>
        <p15:guide id="7" orient="horz" pos="3806">
          <p15:clr>
            <a:srgbClr val="A4A3A4"/>
          </p15:clr>
        </p15:guide>
        <p15:guide id="8" orient="horz" pos="1752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2880">
          <p15:clr>
            <a:srgbClr val="A4A3A4"/>
          </p15:clr>
        </p15:guide>
        <p15:guide id="11" pos="2449">
          <p15:clr>
            <a:srgbClr val="A4A3A4"/>
          </p15:clr>
        </p15:guide>
        <p15:guide id="12" pos="3291">
          <p15:clr>
            <a:srgbClr val="A4A3A4"/>
          </p15:clr>
        </p15:guide>
        <p15:guide id="13" pos="5554">
          <p15:clr>
            <a:srgbClr val="A4A3A4"/>
          </p15:clr>
        </p15:guide>
        <p15:guide id="14" pos="417">
          <p15:clr>
            <a:srgbClr val="A4A3A4"/>
          </p15:clr>
        </p15:guide>
        <p15:guide id="15" pos="5343">
          <p15:clr>
            <a:srgbClr val="A4A3A4"/>
          </p15:clr>
        </p15:guide>
        <p15:guide id="16" pos="206">
          <p15:clr>
            <a:srgbClr val="A4A3A4"/>
          </p15:clr>
        </p15:guide>
        <p15:guide id="17" pos="2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howGuides="1">
      <p:cViewPr varScale="1">
        <p:scale>
          <a:sx n="84" d="100"/>
          <a:sy n="84" d="100"/>
        </p:scale>
        <p:origin x="211" y="82"/>
      </p:cViewPr>
      <p:guideLst>
        <p:guide orient="horz" pos="2160"/>
        <p:guide orient="horz" pos="309"/>
        <p:guide orient="horz" pos="1139"/>
        <p:guide orient="horz" pos="958"/>
        <p:guide orient="horz" pos="3906"/>
        <p:guide orient="horz" pos="4217"/>
        <p:guide orient="horz" pos="3806"/>
        <p:guide orient="horz" pos="1752"/>
        <p:guide orient="horz" pos="1162"/>
        <p:guide pos="2880"/>
        <p:guide pos="2449"/>
        <p:guide pos="3291"/>
        <p:guide pos="5554"/>
        <p:guide pos="417"/>
        <p:guide pos="5343"/>
        <p:guide pos="206"/>
        <p:guide pos="2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6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15/09/2016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5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E-PRTR: </a:t>
            </a:r>
            <a:r>
              <a:rPr lang="en-US" dirty="0"/>
              <a:t>The European Pollutant Release and Transfer Register (</a:t>
            </a:r>
            <a:r>
              <a:rPr lang="en-US" b="1" dirty="0"/>
              <a:t>E</a:t>
            </a:r>
            <a:r>
              <a:rPr lang="en-US" dirty="0"/>
              <a:t>-</a:t>
            </a:r>
            <a:r>
              <a:rPr lang="en-US" b="1" dirty="0"/>
              <a:t>PRTR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43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14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720000" tIns="1080000" r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7" y="900000"/>
            <a:ext cx="7820025" cy="234026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0" y="331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5940000"/>
            <a:ext cx="9143708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15156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4504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3424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852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852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61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6007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40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881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58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2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13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7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98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31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39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944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1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6007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40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4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8818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58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3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13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73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989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312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39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9447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  <p:sp>
        <p:nvSpPr>
          <p:cNvPr id="11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20221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956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4618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862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889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293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2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34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4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37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5856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2835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0892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62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"/>
            <a:ext cx="720000" cy="4698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333375"/>
            <a:ext cx="8496299" cy="647353"/>
          </a:xfrm>
        </p:spPr>
        <p:txBody>
          <a:bodyPr/>
          <a:lstStyle>
            <a:lvl1pPr marL="0" indent="0">
              <a:buSzPct val="25000"/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587" y="1476000"/>
            <a:ext cx="2988000" cy="10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72975" y="144414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 baseline="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2728800"/>
            <a:ext cx="2988000" cy="108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71388" y="2693492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87" y="3978000"/>
            <a:ext cx="2988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2975" y="394283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230800"/>
            <a:ext cx="2988000" cy="1080000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3669" y="5192181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40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8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95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668" r:id="rId2"/>
    <p:sldLayoutId id="2147483799" r:id="rId3"/>
    <p:sldLayoutId id="2147483859" r:id="rId4"/>
    <p:sldLayoutId id="2147483860" r:id="rId5"/>
    <p:sldLayoutId id="2147483808" r:id="rId6"/>
    <p:sldLayoutId id="2147483798" r:id="rId7"/>
    <p:sldLayoutId id="2147483854" r:id="rId8"/>
    <p:sldLayoutId id="2147483809" r:id="rId9"/>
    <p:sldLayoutId id="2147483861" r:id="rId10"/>
    <p:sldLayoutId id="2147483862" r:id="rId11"/>
    <p:sldLayoutId id="214748381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2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2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3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8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4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Flue gas flow rate measurement for verifying continuous monitoring at power stations according to </a:t>
            </a: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/>
              <a:t>ISO </a:t>
            </a:r>
            <a:r>
              <a:rPr lang="en-US" dirty="0" smtClean="0"/>
              <a:t>16911</a:t>
            </a:r>
          </a:p>
          <a:p>
            <a:pPr lvl="1"/>
            <a:r>
              <a:rPr lang="en-US" dirty="0" smtClean="0"/>
              <a:t>16 September 2016</a:t>
            </a:r>
            <a:endParaRPr lang="en-US" dirty="0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7"/>
          </p:nvPr>
        </p:nvSpPr>
        <p:spPr/>
        <p:txBody>
          <a:bodyPr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9"/>
          </p:nvPr>
        </p:nvSpPr>
        <p:spPr>
          <a:solidFill>
            <a:schemeClr val="bg1"/>
          </a:solidFill>
          <a:ln w="12700" cap="sq">
            <a:solidFill>
              <a:schemeClr val="bg1"/>
            </a:solidFill>
            <a:miter lim="800000"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0"/>
          </p:nvPr>
        </p:nvSpPr>
        <p:spPr>
          <a:xfrm>
            <a:off x="3482991" y="6519569"/>
            <a:ext cx="709663" cy="207997"/>
          </a:xfrm>
        </p:spPr>
        <p:txBody>
          <a:bodyPr/>
          <a:lstStyle/>
          <a:p>
            <a:r>
              <a:rPr lang="en-US" dirty="0" smtClean="0"/>
              <a:t>Restricted</a:t>
            </a:r>
            <a:endParaRPr lang="en-US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1"/>
          </p:nvPr>
        </p:nvSpPr>
        <p:spPr>
          <a:noFill/>
          <a:ln w="12700" cap="sq">
            <a:solidFill>
              <a:schemeClr val="bg1"/>
            </a:solidFill>
            <a:miter lim="800000"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2"/>
          </p:nvPr>
        </p:nvSpPr>
        <p:spPr>
          <a:xfrm>
            <a:off x="5863674" y="6518489"/>
            <a:ext cx="491655" cy="207997"/>
          </a:xfrm>
        </p:spPr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3"/>
          </p:nvPr>
        </p:nvSpPr>
        <p:spPr>
          <a:noFill/>
          <a:ln w="12700" cap="sq">
            <a:solidFill>
              <a:schemeClr val="bg1"/>
            </a:solidFill>
            <a:miter lim="800000"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 dirty="0"/>
          </a:p>
        </p:txBody>
      </p:sp>
      <p:pic>
        <p:nvPicPr>
          <p:cNvPr id="28" name="Picture 2" descr="\\labint201.laborelec.infra.com\Images\3_Pictures\3.5_Logos\Laborelec\WHITE\LOGO_LABORELEC_WHITE_2016_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708" y="5085184"/>
            <a:ext cx="2410131" cy="29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1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4248149" cy="4701258"/>
          </a:xfrm>
        </p:spPr>
        <p:txBody>
          <a:bodyPr/>
          <a:lstStyle/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GB" b="1" dirty="0"/>
              <a:t>Performance characteristics and requirements for laboratory </a:t>
            </a:r>
            <a:r>
              <a:rPr lang="en-GB" b="1" dirty="0" smtClean="0"/>
              <a:t>testing</a:t>
            </a:r>
            <a:endParaRPr lang="en-GB" b="1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11408"/>
              </p:ext>
            </p:extLst>
          </p:nvPr>
        </p:nvGraphicFramePr>
        <p:xfrm>
          <a:off x="323850" y="1340769"/>
          <a:ext cx="7920037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0327"/>
                <a:gridCol w="2249091"/>
                <a:gridCol w="2710619"/>
              </a:tblGrid>
              <a:tr h="20436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Parameter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Criterion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Method of determination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Standard deviation of repeatability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of measurement in the laboratory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&lt; 1 % of value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Performance evaluation in wind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tunnel at values spanning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Lack- of-fit (Linearity)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 2 % of value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Maximum deviation from linear fit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at five velocity levels in wind tunnel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Uncertainty due to calibration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&lt; 2 % of full scale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From calibration certificate for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measurement equipment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0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Lowest measureable flow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(limit of quantification)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 criterion, but should be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determined.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This parameter shall be determined, but is not a performance requirement. The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sensor shall not be used to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measure flows below its limit of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quantification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05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Sensitivity to ambient temperature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Note: Only external components are affected by ambient conditions.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≤ 2 % of range per 10 K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Performance evaluation of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measurement device.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Sensitivity to atmospheric pressure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pressure ≤ 2% of range per 2 </a:t>
                      </a:r>
                      <a:r>
                        <a:rPr lang="en-GB" sz="1200" dirty="0" err="1">
                          <a:effectLst/>
                        </a:rPr>
                        <a:t>KPa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Performance evaluation of the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measurement device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Effect of angle of sensor to flow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≤ 3% at 15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degrees</a:t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(on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the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velocity?)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Performance Evaluation of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700"/>
                        </a:spcAft>
                      </a:pPr>
                      <a:r>
                        <a:rPr lang="en-GB" sz="1200" dirty="0">
                          <a:effectLst/>
                        </a:rPr>
                        <a:t>measurement device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L-pitot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82574"/>
              </p:ext>
            </p:extLst>
          </p:nvPr>
        </p:nvGraphicFramePr>
        <p:xfrm>
          <a:off x="323850" y="1473746"/>
          <a:ext cx="5227637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5227391" imgH="3345141" progId="Excel.Sheet.12">
                  <p:embed/>
                </p:oleObj>
              </mc:Choice>
              <mc:Fallback>
                <p:oleObj name="Worksheet" r:id="rId3" imgW="5227391" imgH="3345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473746"/>
                        <a:ext cx="5227637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space réservé du contenu 8"/>
          <p:cNvSpPr>
            <a:spLocks noGrp="1"/>
          </p:cNvSpPr>
          <p:nvPr>
            <p:ph idx="1"/>
          </p:nvPr>
        </p:nvSpPr>
        <p:spPr>
          <a:xfrm>
            <a:off x="323850" y="5301208"/>
            <a:ext cx="7920038" cy="740818"/>
          </a:xfrm>
        </p:spPr>
        <p:txBody>
          <a:bodyPr/>
          <a:lstStyle/>
          <a:p>
            <a:r>
              <a:rPr lang="en-US" dirty="0" smtClean="0"/>
              <a:t>Stable pitot-constants at </a:t>
            </a:r>
            <a:r>
              <a:rPr lang="en-US" dirty="0"/>
              <a:t>different</a:t>
            </a:r>
            <a:r>
              <a:rPr lang="en-GB" dirty="0"/>
              <a:t> </a:t>
            </a:r>
            <a:r>
              <a:rPr lang="en-GB" dirty="0" smtClean="0"/>
              <a:t>velocities</a:t>
            </a:r>
          </a:p>
          <a:p>
            <a:r>
              <a:rPr lang="en-US" dirty="0"/>
              <a:t>France vs UK k-average: </a:t>
            </a:r>
            <a:r>
              <a:rPr lang="en-US" dirty="0" smtClean="0"/>
              <a:t>0.3% </a:t>
            </a:r>
            <a:r>
              <a:rPr lang="en-US" dirty="0"/>
              <a:t>difference in velocity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L-pitot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1340769"/>
            <a:ext cx="6768429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323850" y="5373216"/>
            <a:ext cx="7920038" cy="668810"/>
          </a:xfrm>
        </p:spPr>
        <p:txBody>
          <a:bodyPr/>
          <a:lstStyle/>
          <a:p>
            <a:r>
              <a:rPr lang="en-US" dirty="0" smtClean="0"/>
              <a:t>Stable pitot-constants at </a:t>
            </a:r>
            <a:r>
              <a:rPr lang="en-US" dirty="0"/>
              <a:t>different</a:t>
            </a:r>
            <a:r>
              <a:rPr lang="en-GB" dirty="0"/>
              <a:t> </a:t>
            </a:r>
            <a:r>
              <a:rPr lang="en-GB" dirty="0" smtClean="0"/>
              <a:t>velocities</a:t>
            </a:r>
          </a:p>
          <a:p>
            <a:r>
              <a:rPr lang="en-US" dirty="0"/>
              <a:t>France vs UK k-average: </a:t>
            </a:r>
            <a:r>
              <a:rPr lang="en-US" dirty="0" smtClean="0"/>
              <a:t>0.3% </a:t>
            </a:r>
            <a:r>
              <a:rPr lang="en-US" dirty="0"/>
              <a:t>difference in velocity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-pitot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97408"/>
              </p:ext>
            </p:extLst>
          </p:nvPr>
        </p:nvGraphicFramePr>
        <p:xfrm>
          <a:off x="310530" y="1340396"/>
          <a:ext cx="5227637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3" imgW="5227391" imgH="3345141" progId="Excel.Sheet.12">
                  <p:embed/>
                </p:oleObj>
              </mc:Choice>
              <mc:Fallback>
                <p:oleObj name="Worksheet" r:id="rId3" imgW="5227391" imgH="3345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530" y="1340396"/>
                        <a:ext cx="5227637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8"/>
          <p:cNvSpPr>
            <a:spLocks noGrp="1"/>
          </p:cNvSpPr>
          <p:nvPr>
            <p:ph idx="1"/>
          </p:nvPr>
        </p:nvSpPr>
        <p:spPr>
          <a:xfrm>
            <a:off x="323850" y="4793644"/>
            <a:ext cx="7920038" cy="1515676"/>
          </a:xfrm>
        </p:spPr>
        <p:txBody>
          <a:bodyPr/>
          <a:lstStyle/>
          <a:p>
            <a:r>
              <a:rPr lang="en-US" dirty="0" smtClean="0"/>
              <a:t>Scattered pitot-constants at different</a:t>
            </a:r>
            <a:r>
              <a:rPr lang="en-GB" dirty="0" smtClean="0"/>
              <a:t> velocities</a:t>
            </a:r>
          </a:p>
          <a:p>
            <a:r>
              <a:rPr lang="en-US" dirty="0" smtClean="0"/>
              <a:t>France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GB" dirty="0" smtClean="0"/>
              <a:t>highest k vs lowest k → 2.6% </a:t>
            </a:r>
            <a:r>
              <a:rPr lang="en-GB" dirty="0"/>
              <a:t>difference on the </a:t>
            </a:r>
            <a:r>
              <a:rPr lang="en-GB" dirty="0" smtClean="0"/>
              <a:t>velocity</a:t>
            </a:r>
          </a:p>
          <a:p>
            <a:r>
              <a:rPr lang="en-GB" dirty="0" smtClean="0"/>
              <a:t>UK: highest </a:t>
            </a:r>
            <a:r>
              <a:rPr lang="en-GB" dirty="0"/>
              <a:t>k vs lowest k </a:t>
            </a:r>
            <a:r>
              <a:rPr lang="en-GB" dirty="0" smtClean="0"/>
              <a:t>→ </a:t>
            </a:r>
            <a:r>
              <a:rPr lang="en-US" dirty="0" smtClean="0"/>
              <a:t>1.8</a:t>
            </a:r>
            <a:r>
              <a:rPr lang="en-US" dirty="0"/>
              <a:t>% </a:t>
            </a:r>
            <a:r>
              <a:rPr lang="en-US" dirty="0" smtClean="0"/>
              <a:t>difference on </a:t>
            </a:r>
            <a:r>
              <a:rPr lang="en-US" dirty="0"/>
              <a:t>the </a:t>
            </a:r>
            <a:r>
              <a:rPr lang="en-US" dirty="0" smtClean="0"/>
              <a:t>velocity (less spread)</a:t>
            </a:r>
            <a:endParaRPr lang="en-GB" dirty="0" smtClean="0"/>
          </a:p>
          <a:p>
            <a:r>
              <a:rPr lang="en-US" dirty="0" smtClean="0"/>
              <a:t>France vs UK k-average: 0.7% difference in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-pitot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1340769"/>
            <a:ext cx="5976341" cy="33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8"/>
          <p:cNvSpPr>
            <a:spLocks noGrp="1"/>
          </p:cNvSpPr>
          <p:nvPr>
            <p:ph idx="1"/>
          </p:nvPr>
        </p:nvSpPr>
        <p:spPr>
          <a:xfrm>
            <a:off x="323850" y="4793644"/>
            <a:ext cx="7920038" cy="1515676"/>
          </a:xfrm>
        </p:spPr>
        <p:txBody>
          <a:bodyPr/>
          <a:lstStyle/>
          <a:p>
            <a:r>
              <a:rPr lang="en-US" dirty="0" smtClean="0"/>
              <a:t>Scattered pitot-constants at different</a:t>
            </a:r>
            <a:r>
              <a:rPr lang="en-GB" dirty="0" smtClean="0"/>
              <a:t> velocities</a:t>
            </a:r>
          </a:p>
          <a:p>
            <a:r>
              <a:rPr lang="en-US" dirty="0" smtClean="0"/>
              <a:t>France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GB" dirty="0" smtClean="0"/>
              <a:t>highest k vs lowest k → 2.6% </a:t>
            </a:r>
            <a:r>
              <a:rPr lang="en-GB" dirty="0"/>
              <a:t>difference on the </a:t>
            </a:r>
            <a:r>
              <a:rPr lang="en-GB" dirty="0" smtClean="0"/>
              <a:t>velocity</a:t>
            </a:r>
          </a:p>
          <a:p>
            <a:r>
              <a:rPr lang="en-GB" dirty="0" smtClean="0"/>
              <a:t>UK: highest </a:t>
            </a:r>
            <a:r>
              <a:rPr lang="en-GB" dirty="0"/>
              <a:t>k vs lowest k </a:t>
            </a:r>
            <a:r>
              <a:rPr lang="en-GB" dirty="0" smtClean="0"/>
              <a:t>→ </a:t>
            </a:r>
            <a:r>
              <a:rPr lang="en-US" dirty="0" smtClean="0"/>
              <a:t>1.8</a:t>
            </a:r>
            <a:r>
              <a:rPr lang="en-US" dirty="0"/>
              <a:t>% </a:t>
            </a:r>
            <a:r>
              <a:rPr lang="en-US" dirty="0" smtClean="0"/>
              <a:t>difference on </a:t>
            </a:r>
            <a:r>
              <a:rPr lang="en-US" dirty="0"/>
              <a:t>the </a:t>
            </a:r>
            <a:r>
              <a:rPr lang="en-US" dirty="0" smtClean="0"/>
              <a:t>velocity (less spread)</a:t>
            </a:r>
            <a:endParaRPr lang="en-GB" dirty="0" smtClean="0"/>
          </a:p>
          <a:p>
            <a:r>
              <a:rPr lang="en-US" dirty="0" smtClean="0"/>
              <a:t>France vs UK k-average: 0.7% difference in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Vane anemometer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95606"/>
              </p:ext>
            </p:extLst>
          </p:nvPr>
        </p:nvGraphicFramePr>
        <p:xfrm>
          <a:off x="313209" y="1340768"/>
          <a:ext cx="522763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5227391" imgH="3124263" progId="Excel.Sheet.12">
                  <p:embed/>
                </p:oleObj>
              </mc:Choice>
              <mc:Fallback>
                <p:oleObj name="Worksheet" r:id="rId3" imgW="5227391" imgH="31242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209" y="1340768"/>
                        <a:ext cx="5227637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4725143"/>
            <a:ext cx="7920038" cy="1340477"/>
          </a:xfrm>
        </p:spPr>
        <p:txBody>
          <a:bodyPr/>
          <a:lstStyle/>
          <a:p>
            <a:r>
              <a:rPr lang="en-US" dirty="0" smtClean="0"/>
              <a:t>during </a:t>
            </a:r>
            <a:r>
              <a:rPr lang="en-US" dirty="0"/>
              <a:t>the UK calibrations, the biggest relative difference, (Vi-</a:t>
            </a:r>
            <a:r>
              <a:rPr lang="en-US" dirty="0" err="1"/>
              <a:t>Vr</a:t>
            </a:r>
            <a:r>
              <a:rPr lang="en-US" dirty="0"/>
              <a:t>)/</a:t>
            </a:r>
            <a:r>
              <a:rPr lang="en-US" dirty="0" err="1"/>
              <a:t>Vr</a:t>
            </a:r>
            <a:r>
              <a:rPr lang="en-US" dirty="0"/>
              <a:t> observed between the instrument reading and the reference velocity was at 2.552 m/s with a deviation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0.062 m/s which is 2.4% of the value and 0.16% of the maximum velocity of 37.47 </a:t>
            </a:r>
            <a:r>
              <a:rPr lang="en-US" dirty="0" smtClean="0"/>
              <a:t>m/s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Vane anemometer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0768"/>
            <a:ext cx="79200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5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7920038" cy="2088232"/>
          </a:xfrm>
        </p:spPr>
        <p:txBody>
          <a:bodyPr/>
          <a:lstStyle/>
          <a:p>
            <a:r>
              <a:rPr lang="en-US" dirty="0" smtClean="0"/>
              <a:t>Called “clinometers” by the laboratory</a:t>
            </a:r>
            <a:endParaRPr lang="en-US" dirty="0"/>
          </a:p>
          <a:p>
            <a:r>
              <a:rPr lang="en-US" dirty="0" smtClean="0"/>
              <a:t>No calibration possible in wind tunnels designed for generating laminar flow</a:t>
            </a:r>
          </a:p>
          <a:p>
            <a:r>
              <a:rPr lang="en-GB" dirty="0"/>
              <a:t>Only the ΔP were checked between P1-P2 and between P4-P5 for each of the five </a:t>
            </a:r>
            <a:r>
              <a:rPr lang="en-GB" dirty="0" smtClean="0"/>
              <a:t>velocities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3D-pitot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 descr="3d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212976"/>
            <a:ext cx="2656761" cy="2202552"/>
          </a:xfrm>
          <a:prstGeom prst="rect">
            <a:avLst/>
          </a:prstGeom>
        </p:spPr>
      </p:pic>
      <p:pic>
        <p:nvPicPr>
          <p:cNvPr id="12" name="Picture 11" descr="3d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0611" y="3212976"/>
            <a:ext cx="2743517" cy="2202552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13" y="3212973"/>
            <a:ext cx="2733219" cy="22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GB" dirty="0"/>
              <a:t>Effect of the angle tested in </a:t>
            </a:r>
            <a:r>
              <a:rPr lang="en-GB" dirty="0" smtClean="0"/>
              <a:t>France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77579"/>
              </p:ext>
            </p:extLst>
          </p:nvPr>
        </p:nvGraphicFramePr>
        <p:xfrm>
          <a:off x="319823" y="1412776"/>
          <a:ext cx="4381501" cy="1562100"/>
        </p:xfrm>
        <a:graphic>
          <a:graphicData uri="http://schemas.openxmlformats.org/drawingml/2006/table">
            <a:tbl>
              <a:tblPr/>
              <a:tblGrid>
                <a:gridCol w="1824409"/>
                <a:gridCol w="639273"/>
                <a:gridCol w="639273"/>
                <a:gridCol w="639273"/>
                <a:gridCol w="639273"/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velocity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velocity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 2.5 m/s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 38 m/s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L-pitot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S-pitot (E-ON)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S-pitot (LBE)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Anemomoter (LBE)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323850" y="3284984"/>
            <a:ext cx="7920038" cy="2880320"/>
          </a:xfrm>
        </p:spPr>
        <p:txBody>
          <a:bodyPr/>
          <a:lstStyle/>
          <a:p>
            <a:r>
              <a:rPr lang="en-US" sz="1400" dirty="0" err="1"/>
              <a:t>Pitots</a:t>
            </a:r>
            <a:r>
              <a:rPr lang="en-US" sz="1400" dirty="0"/>
              <a:t>:</a:t>
            </a:r>
          </a:p>
          <a:p>
            <a:pPr lvl="1"/>
            <a:r>
              <a:rPr lang="en-US" sz="1200" dirty="0"/>
              <a:t>Square root of the </a:t>
            </a:r>
            <a:r>
              <a:rPr lang="en-US" sz="1200" dirty="0" smtClean="0"/>
              <a:t>pressure</a:t>
            </a:r>
            <a:r>
              <a:rPr lang="en-GB" sz="1200" dirty="0"/>
              <a:t> </a:t>
            </a:r>
            <a:r>
              <a:rPr lang="en-GB" sz="1200" dirty="0" smtClean="0"/>
              <a:t>(impact </a:t>
            </a:r>
            <a:r>
              <a:rPr lang="en-GB" sz="1200" dirty="0"/>
              <a:t>on the </a:t>
            </a:r>
            <a:r>
              <a:rPr lang="en-GB" sz="1200" dirty="0" smtClean="0"/>
              <a:t>velocity)</a:t>
            </a:r>
            <a:r>
              <a:rPr lang="en-US" sz="1200" dirty="0" smtClean="0"/>
              <a:t> </a:t>
            </a:r>
            <a:r>
              <a:rPr lang="en-US" sz="1200" dirty="0"/>
              <a:t>@ ± 15°/ square root of the </a:t>
            </a:r>
            <a:r>
              <a:rPr lang="en-US" sz="1200" dirty="0" smtClean="0"/>
              <a:t>pressure @ </a:t>
            </a:r>
            <a:r>
              <a:rPr lang="en-US" sz="1200" dirty="0"/>
              <a:t>0° </a:t>
            </a:r>
          </a:p>
          <a:p>
            <a:r>
              <a:rPr lang="en-US" sz="1400" dirty="0"/>
              <a:t>Anemometer:</a:t>
            </a:r>
          </a:p>
          <a:p>
            <a:pPr lvl="1"/>
            <a:r>
              <a:rPr lang="en-US" sz="1200" dirty="0"/>
              <a:t>Velocity @ ± 15°/ highest velocity @ ± 0°</a:t>
            </a:r>
          </a:p>
          <a:p>
            <a:r>
              <a:rPr lang="en-US" sz="1400" dirty="0"/>
              <a:t>Standard: impact of turning the instruments of ± 15° has to be &lt; 3 %.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2636912"/>
            <a:ext cx="8496299" cy="3672408"/>
          </a:xfrm>
        </p:spPr>
        <p:txBody>
          <a:bodyPr/>
          <a:lstStyle/>
          <a:p>
            <a:r>
              <a:rPr lang="en-GB" sz="1400" dirty="0" err="1" smtClean="0"/>
              <a:t>Pitots</a:t>
            </a:r>
            <a:r>
              <a:rPr lang="en-GB" sz="1400" dirty="0" smtClean="0"/>
              <a:t>: </a:t>
            </a:r>
          </a:p>
          <a:p>
            <a:pPr lvl="1"/>
            <a:r>
              <a:rPr lang="en-GB" sz="1200" dirty="0" smtClean="0"/>
              <a:t>Both S-</a:t>
            </a:r>
            <a:r>
              <a:rPr lang="en-GB" sz="1200" dirty="0" err="1" smtClean="0"/>
              <a:t>pitots</a:t>
            </a:r>
            <a:r>
              <a:rPr lang="en-GB" sz="1200" dirty="0" smtClean="0"/>
              <a:t> </a:t>
            </a:r>
            <a:r>
              <a:rPr lang="en-GB" sz="1200" dirty="0"/>
              <a:t>were not affected the same way and/or in the same </a:t>
            </a:r>
            <a:r>
              <a:rPr lang="en-GB" sz="1200" dirty="0" smtClean="0"/>
              <a:t>magnitude</a:t>
            </a:r>
          </a:p>
          <a:p>
            <a:pPr lvl="1"/>
            <a:r>
              <a:rPr lang="en-GB" sz="1200" dirty="0" smtClean="0"/>
              <a:t>LBE S-pitot more </a:t>
            </a:r>
            <a:r>
              <a:rPr lang="en-GB" sz="1200" dirty="0"/>
              <a:t>sensitive than </a:t>
            </a:r>
            <a:r>
              <a:rPr lang="en-GB" sz="1200" dirty="0" smtClean="0"/>
              <a:t>E-ON S-pitot</a:t>
            </a:r>
          </a:p>
          <a:p>
            <a:pPr lvl="1"/>
            <a:r>
              <a:rPr lang="en-GB" sz="1200" dirty="0" smtClean="0"/>
              <a:t>E-ON S-pitot:</a:t>
            </a:r>
          </a:p>
          <a:p>
            <a:pPr lvl="2"/>
            <a:r>
              <a:rPr lang="en-GB" sz="1000" dirty="0" smtClean="0"/>
              <a:t>stays </a:t>
            </a:r>
            <a:r>
              <a:rPr lang="en-GB" sz="1000" dirty="0"/>
              <a:t>in allowed limits in all </a:t>
            </a:r>
            <a:r>
              <a:rPr lang="en-GB" sz="1000" dirty="0" smtClean="0"/>
              <a:t>cases</a:t>
            </a:r>
          </a:p>
          <a:p>
            <a:pPr lvl="1"/>
            <a:r>
              <a:rPr lang="en-GB" sz="1200" dirty="0" smtClean="0"/>
              <a:t>LBE S-pitot: </a:t>
            </a:r>
          </a:p>
          <a:p>
            <a:pPr lvl="2"/>
            <a:r>
              <a:rPr lang="en-GB" sz="1000" dirty="0" smtClean="0"/>
              <a:t>Negative </a:t>
            </a:r>
            <a:r>
              <a:rPr lang="en-GB" sz="1000" dirty="0"/>
              <a:t>angles </a:t>
            </a:r>
            <a:r>
              <a:rPr lang="en-GB" sz="1000" dirty="0" smtClean="0"/>
              <a:t>not OK at low </a:t>
            </a:r>
            <a:r>
              <a:rPr lang="en-GB" sz="1000" dirty="0"/>
              <a:t>and high velocities (impact &gt; 3% of the velocity) </a:t>
            </a:r>
            <a:endParaRPr lang="en-GB" sz="1000" dirty="0" smtClean="0"/>
          </a:p>
          <a:p>
            <a:pPr lvl="2"/>
            <a:r>
              <a:rPr lang="en-GB" sz="1000" dirty="0"/>
              <a:t>positive angles </a:t>
            </a:r>
            <a:r>
              <a:rPr lang="en-GB" sz="1000" dirty="0" smtClean="0"/>
              <a:t>not OK </a:t>
            </a:r>
            <a:r>
              <a:rPr lang="en-GB" sz="1000" dirty="0"/>
              <a:t>at high velocities</a:t>
            </a:r>
            <a:endParaRPr lang="en-GB" sz="1000" dirty="0" smtClean="0"/>
          </a:p>
          <a:p>
            <a:pPr lvl="1"/>
            <a:r>
              <a:rPr lang="en-GB" sz="1200" dirty="0" smtClean="0"/>
              <a:t>E-ON S-pitot </a:t>
            </a:r>
            <a:r>
              <a:rPr lang="en-GB" sz="1200" dirty="0"/>
              <a:t>and the </a:t>
            </a:r>
            <a:r>
              <a:rPr lang="en-GB" sz="1200" dirty="0" smtClean="0"/>
              <a:t>L-</a:t>
            </a:r>
            <a:r>
              <a:rPr lang="en-GB" sz="1200" dirty="0" err="1" smtClean="0"/>
              <a:t>pitots</a:t>
            </a:r>
            <a:r>
              <a:rPr lang="en-GB" sz="1200" dirty="0" smtClean="0"/>
              <a:t> </a:t>
            </a:r>
            <a:r>
              <a:rPr lang="en-GB" sz="1200" dirty="0"/>
              <a:t>are </a:t>
            </a:r>
            <a:r>
              <a:rPr lang="en-GB" sz="1200" dirty="0" smtClean="0"/>
              <a:t>less </a:t>
            </a:r>
            <a:r>
              <a:rPr lang="en-GB" sz="1200" dirty="0"/>
              <a:t>sensitive to the </a:t>
            </a:r>
            <a:r>
              <a:rPr lang="en-GB" sz="1200" dirty="0" smtClean="0"/>
              <a:t>angles</a:t>
            </a:r>
          </a:p>
          <a:p>
            <a:r>
              <a:rPr lang="en-GB" sz="1400" dirty="0" smtClean="0"/>
              <a:t>Anemometer:</a:t>
            </a:r>
          </a:p>
          <a:p>
            <a:pPr lvl="1"/>
            <a:r>
              <a:rPr lang="en-GB" sz="1200" dirty="0" smtClean="0"/>
              <a:t>more </a:t>
            </a:r>
            <a:r>
              <a:rPr lang="en-GB" sz="1200" dirty="0"/>
              <a:t>affected by negative </a:t>
            </a:r>
            <a:r>
              <a:rPr lang="en-GB" sz="1200" dirty="0" smtClean="0"/>
              <a:t>angles </a:t>
            </a:r>
            <a:endParaRPr lang="en-GB" sz="1200" dirty="0"/>
          </a:p>
          <a:p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GB" dirty="0"/>
              <a:t>Effect of the angle tested in </a:t>
            </a:r>
            <a:r>
              <a:rPr lang="en-GB" dirty="0" smtClean="0"/>
              <a:t>France: conclusion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77477"/>
              </p:ext>
            </p:extLst>
          </p:nvPr>
        </p:nvGraphicFramePr>
        <p:xfrm>
          <a:off x="323849" y="1232755"/>
          <a:ext cx="4381501" cy="1341120"/>
        </p:xfrm>
        <a:graphic>
          <a:graphicData uri="http://schemas.openxmlformats.org/drawingml/2006/table">
            <a:tbl>
              <a:tblPr/>
              <a:tblGrid>
                <a:gridCol w="1824409"/>
                <a:gridCol w="639273"/>
                <a:gridCol w="639273"/>
                <a:gridCol w="639273"/>
                <a:gridCol w="639273"/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 2.5 m/s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 38 m/s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L-pitot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S-pitot (E-ON)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S-pitot (LBE)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Anemomoter (LBE)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61988" y="2844000"/>
            <a:ext cx="5214287" cy="1521104"/>
          </a:xfrm>
        </p:spPr>
        <p:txBody>
          <a:bodyPr/>
          <a:lstStyle/>
          <a:p>
            <a:r>
              <a:rPr lang="en-US" dirty="0" smtClean="0"/>
              <a:t>Context, challenges, objectives, work program</a:t>
            </a:r>
            <a:endParaRPr lang="en-US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1" name="Espace réservé de la date 10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3"/>
          </p:nvPr>
        </p:nvSpPr>
        <p:spPr>
          <a:xfrm>
            <a:off x="0" y="4382348"/>
            <a:ext cx="1440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7920038" cy="4701258"/>
          </a:xfrm>
        </p:spPr>
        <p:txBody>
          <a:bodyPr/>
          <a:lstStyle/>
          <a:p>
            <a:r>
              <a:rPr lang="en-US" dirty="0" smtClean="0"/>
              <a:t>L-pitot</a:t>
            </a:r>
            <a:endParaRPr lang="en-US" dirty="0"/>
          </a:p>
          <a:p>
            <a:pPr lvl="1"/>
            <a:r>
              <a:rPr lang="en-GB" dirty="0" smtClean="0"/>
              <a:t>Less sensitive to velocities or angle variations</a:t>
            </a:r>
          </a:p>
          <a:p>
            <a:pPr lvl="1"/>
            <a:r>
              <a:rPr lang="en-GB" dirty="0" smtClean="0"/>
              <a:t>K-factor very stable with changing velocities</a:t>
            </a:r>
          </a:p>
          <a:p>
            <a:r>
              <a:rPr lang="en-GB" dirty="0" smtClean="0"/>
              <a:t>S-pitot</a:t>
            </a:r>
          </a:p>
          <a:p>
            <a:pPr lvl="1"/>
            <a:r>
              <a:rPr lang="en-GB" dirty="0" smtClean="0"/>
              <a:t>Highest scattering for velocities below 15 m/s</a:t>
            </a:r>
          </a:p>
          <a:p>
            <a:r>
              <a:rPr lang="en-GB" dirty="0" smtClean="0"/>
              <a:t>Vane anemometer</a:t>
            </a:r>
          </a:p>
          <a:p>
            <a:pPr lvl="1"/>
            <a:r>
              <a:rPr lang="en-GB" dirty="0" smtClean="0"/>
              <a:t>Very close to the reference velocities in Paris and more dispersed in the </a:t>
            </a:r>
            <a:r>
              <a:rPr lang="en-GB" dirty="0" smtClean="0"/>
              <a:t>UK</a:t>
            </a:r>
          </a:p>
          <a:p>
            <a:pPr lvl="1"/>
            <a:r>
              <a:rPr lang="en-GB" dirty="0" smtClean="0"/>
              <a:t>Sensitive to angle variations</a:t>
            </a:r>
          </a:p>
          <a:p>
            <a:pPr lvl="1"/>
            <a:r>
              <a:rPr lang="en-GB" dirty="0" smtClean="0"/>
              <a:t>Suitable for laminar flows</a:t>
            </a:r>
            <a:endParaRPr lang="en-GB" dirty="0" smtClean="0"/>
          </a:p>
          <a:p>
            <a:r>
              <a:rPr lang="en-GB" dirty="0" smtClean="0"/>
              <a:t>Expanded uncertainty</a:t>
            </a:r>
          </a:p>
          <a:p>
            <a:pPr lvl="1"/>
            <a:r>
              <a:rPr lang="en-GB" dirty="0" smtClean="0"/>
              <a:t>L-pitot &lt; vane anemometer &lt; S-pitot</a:t>
            </a:r>
          </a:p>
          <a:p>
            <a:pPr lvl="1"/>
            <a:r>
              <a:rPr lang="en-US" dirty="0"/>
              <a:t>For the </a:t>
            </a:r>
            <a:r>
              <a:rPr lang="en-US" dirty="0" err="1"/>
              <a:t>pitots</a:t>
            </a:r>
            <a:r>
              <a:rPr lang="en-US" dirty="0"/>
              <a:t>, other uncertainties should be taken into account to determine the calibration uncertainty. </a:t>
            </a:r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GB" dirty="0" smtClean="0"/>
              <a:t>Field trial 1</a:t>
            </a:r>
            <a:endParaRPr lang="en-GB" dirty="0"/>
          </a:p>
          <a:p>
            <a:r>
              <a:rPr lang="en-US" dirty="0" smtClean="0"/>
              <a:t>CCGT</a:t>
            </a:r>
            <a:endParaRPr lang="en-US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1" name="Espace réservé de la date 10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Field trial 1: CCGT</a:t>
            </a:r>
            <a:endParaRPr lang="en-US" dirty="0"/>
          </a:p>
          <a:p>
            <a:pPr lvl="1"/>
            <a:r>
              <a:rPr lang="en-US" dirty="0" smtClean="0"/>
              <a:t>7m diameter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 descr="104600AD7107FA4F81341C6A5754F6BE@e-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0" y="1340768"/>
            <a:ext cx="6538816" cy="49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996952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Test platform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71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Field trial 1: CCGT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22079"/>
              </p:ext>
            </p:extLst>
          </p:nvPr>
        </p:nvGraphicFramePr>
        <p:xfrm>
          <a:off x="323850" y="1351496"/>
          <a:ext cx="7920040" cy="1573447"/>
        </p:xfrm>
        <a:graphic>
          <a:graphicData uri="http://schemas.openxmlformats.org/drawingml/2006/table">
            <a:tbl>
              <a:tblPr/>
              <a:tblGrid>
                <a:gridCol w="1455542"/>
                <a:gridCol w="759412"/>
                <a:gridCol w="759412"/>
                <a:gridCol w="759412"/>
                <a:gridCol w="598037"/>
                <a:gridCol w="598037"/>
                <a:gridCol w="743592"/>
                <a:gridCol w="743592"/>
                <a:gridCol w="759412"/>
                <a:gridCol w="743592"/>
              </a:tblGrid>
              <a:tr h="2518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GB" sz="12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</a:t>
                      </a:r>
                      <a:endParaRPr lang="en-GB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</a:t>
                      </a:r>
                    </a:p>
                  </a:txBody>
                  <a:tcPr marL="4911" marR="4911" marT="4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11" marR="4911" marT="4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vol % O</a:t>
                      </a:r>
                      <a:r>
                        <a:rPr lang="pl-PL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Dry, STP</a:t>
                      </a:r>
                    </a:p>
                  </a:txBody>
                  <a:tcPr marL="4911" marR="4911" marT="4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11" marR="4911" marT="4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11" marR="4911" marT="4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Slope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|D|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 |D|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sD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 R</a:t>
                      </a:r>
                      <a:r>
                        <a:rPr lang="en-GB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L-Pitot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9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3D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Pitot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0.996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S-Pitot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12.89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3.887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Vane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anemometer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8.665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Tracer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185.4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</a:t>
                      </a:r>
                    </a:p>
                  </a:txBody>
                  <a:tcPr marL="4911" marR="4911" marT="4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4911" marR="4911" marT="49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Espace réservé du contenu 8"/>
          <p:cNvSpPr txBox="1">
            <a:spLocks/>
          </p:cNvSpPr>
          <p:nvPr/>
        </p:nvSpPr>
        <p:spPr bwMode="gray">
          <a:xfrm>
            <a:off x="323850" y="3043684"/>
            <a:ext cx="8496299" cy="32656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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Ref </a:t>
            </a:r>
            <a:r>
              <a:rPr lang="en-US" sz="1400" dirty="0" smtClean="0"/>
              <a:t>L-pitot: performs reasonably well, 3.4% higher than </a:t>
            </a:r>
            <a:r>
              <a:rPr lang="en-US" sz="1400" dirty="0" smtClean="0"/>
              <a:t>the calculation (fixed point)</a:t>
            </a:r>
            <a:endParaRPr lang="en-US" sz="1400" dirty="0" smtClean="0"/>
          </a:p>
          <a:p>
            <a:r>
              <a:rPr lang="en-US" sz="1400" dirty="0" smtClean="0"/>
              <a:t>3D-pitot: </a:t>
            </a:r>
            <a:r>
              <a:rPr lang="en-US" sz="1400" dirty="0"/>
              <a:t>performs extremely </a:t>
            </a:r>
            <a:r>
              <a:rPr lang="en-US" sz="1400" dirty="0" smtClean="0"/>
              <a:t>well, 0.5% higher than </a:t>
            </a:r>
            <a:r>
              <a:rPr lang="en-US" sz="1400" dirty="0" smtClean="0"/>
              <a:t>the calculation</a:t>
            </a:r>
            <a:r>
              <a:rPr lang="en-US" sz="1400" dirty="0" smtClean="0"/>
              <a:t>, individual measurements very stable, standard deviation of differences (</a:t>
            </a:r>
            <a:r>
              <a:rPr lang="en-US" sz="1400" dirty="0" err="1" smtClean="0"/>
              <a:t>sD</a:t>
            </a:r>
            <a:r>
              <a:rPr lang="en-US" sz="1400" dirty="0" smtClean="0"/>
              <a:t>) is </a:t>
            </a:r>
            <a:r>
              <a:rPr lang="en-US" sz="1400" dirty="0" smtClean="0"/>
              <a:t>very small</a:t>
            </a:r>
            <a:endParaRPr lang="en-US" sz="1400" dirty="0" smtClean="0"/>
          </a:p>
          <a:p>
            <a:r>
              <a:rPr lang="en-US" sz="1400" dirty="0" smtClean="0"/>
              <a:t>S-pitot</a:t>
            </a:r>
            <a:r>
              <a:rPr lang="en-US" sz="1400" dirty="0" smtClean="0"/>
              <a:t>: </a:t>
            </a:r>
            <a:r>
              <a:rPr lang="en-US" sz="1400" dirty="0" smtClean="0"/>
              <a:t>measurements are 7.8% </a:t>
            </a:r>
            <a:r>
              <a:rPr lang="en-US" sz="1400" dirty="0"/>
              <a:t>higher than </a:t>
            </a:r>
            <a:r>
              <a:rPr lang="en-US" sz="1400" dirty="0" smtClean="0"/>
              <a:t>the calculation, </a:t>
            </a:r>
            <a:r>
              <a:rPr lang="en-US" sz="1400" dirty="0"/>
              <a:t>does not meet the criteria</a:t>
            </a:r>
            <a:endParaRPr lang="en-US" sz="1400" dirty="0" smtClean="0"/>
          </a:p>
          <a:p>
            <a:r>
              <a:rPr lang="en-US" sz="1400" dirty="0" smtClean="0"/>
              <a:t>Vane </a:t>
            </a:r>
            <a:r>
              <a:rPr lang="en-US" sz="1400" dirty="0" smtClean="0"/>
              <a:t>anemometer: performs </a:t>
            </a:r>
            <a:r>
              <a:rPr lang="en-US" sz="1400" dirty="0" smtClean="0"/>
              <a:t>well</a:t>
            </a:r>
            <a:r>
              <a:rPr lang="en-US" sz="1400" dirty="0" smtClean="0"/>
              <a:t>, measurements are 4.2% </a:t>
            </a:r>
            <a:r>
              <a:rPr lang="en-US" sz="1400" dirty="0"/>
              <a:t>higher than the calculation, </a:t>
            </a:r>
            <a:r>
              <a:rPr lang="en-US" sz="1400" dirty="0" smtClean="0"/>
              <a:t>meets </a:t>
            </a:r>
            <a:r>
              <a:rPr lang="en-US" sz="1400" dirty="0"/>
              <a:t>the criteria </a:t>
            </a:r>
            <a:endParaRPr lang="en-US" sz="1400" dirty="0" smtClean="0"/>
          </a:p>
          <a:p>
            <a:r>
              <a:rPr lang="en-GB" sz="1400" dirty="0" smtClean="0"/>
              <a:t>Tracer </a:t>
            </a:r>
            <a:r>
              <a:rPr lang="en-GB" sz="1400" dirty="0" smtClean="0"/>
              <a:t>gas method: performs very well, measurements are 0.2% </a:t>
            </a:r>
            <a:r>
              <a:rPr lang="en-GB" sz="1400" dirty="0" smtClean="0"/>
              <a:t>lower. A </a:t>
            </a:r>
            <a:r>
              <a:rPr lang="en-GB" sz="1400" dirty="0" smtClean="0"/>
              <a:t>slow drift occurred during the measurements </a:t>
            </a:r>
            <a:r>
              <a:rPr lang="en-GB" sz="1400" dirty="0" smtClean="0"/>
              <a:t>which increased the deviation.</a:t>
            </a:r>
            <a:endParaRPr lang="en-GB" sz="1400" dirty="0" smtClean="0"/>
          </a:p>
          <a:p>
            <a:endParaRPr lang="en-GB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61988" y="2844000"/>
            <a:ext cx="5214287" cy="1593112"/>
          </a:xfrm>
        </p:spPr>
        <p:txBody>
          <a:bodyPr/>
          <a:lstStyle/>
          <a:p>
            <a:r>
              <a:rPr lang="en-US" dirty="0" smtClean="0"/>
              <a:t>Field trial 2</a:t>
            </a:r>
          </a:p>
          <a:p>
            <a:r>
              <a:rPr lang="en-US" dirty="0" smtClean="0"/>
              <a:t>Coal fired power plant </a:t>
            </a:r>
          </a:p>
          <a:p>
            <a:r>
              <a:rPr lang="en-US" dirty="0" smtClean="0"/>
              <a:t>(wet stack)</a:t>
            </a:r>
            <a:endParaRPr lang="en-US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1" name="Espace réservé de la date 10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3"/>
          </p:nvPr>
        </p:nvSpPr>
        <p:spPr>
          <a:xfrm>
            <a:off x="0" y="4326413"/>
            <a:ext cx="1440000" cy="360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Field trial 2: Wet stack</a:t>
            </a:r>
            <a:endParaRPr lang="en-US" dirty="0"/>
          </a:p>
          <a:p>
            <a:pPr lvl="1"/>
            <a:r>
              <a:rPr lang="en-US" dirty="0"/>
              <a:t>8</a:t>
            </a:r>
            <a:r>
              <a:rPr lang="en-US" dirty="0" smtClean="0"/>
              <a:t>m diameter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2996952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Test platform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910" t="15700" r="50709" b="16401"/>
          <a:stretch/>
        </p:blipFill>
        <p:spPr>
          <a:xfrm>
            <a:off x="323850" y="1340768"/>
            <a:ext cx="743092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Field trial </a:t>
            </a:r>
            <a:r>
              <a:rPr lang="en-US" dirty="0" smtClean="0"/>
              <a:t>2: Wet stack</a:t>
            </a:r>
            <a:endParaRPr lang="en-US" dirty="0"/>
          </a:p>
          <a:p>
            <a:pPr lvl="1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 bwMode="gray">
          <a:xfrm>
            <a:off x="323850" y="2996952"/>
            <a:ext cx="8496299" cy="331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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Ref L-pitot: higher flow variation than for CCGT, frequent blockages (dust + water). Fixed point, not suitable for comparison</a:t>
            </a:r>
            <a:endParaRPr lang="en-US" sz="1400" dirty="0" smtClean="0"/>
          </a:p>
          <a:p>
            <a:r>
              <a:rPr lang="en-US" sz="1400" dirty="0" smtClean="0"/>
              <a:t>3D-pitot: performs </a:t>
            </a:r>
            <a:r>
              <a:rPr lang="en-US" sz="1400" dirty="0"/>
              <a:t>very good, meets the criteria </a:t>
            </a:r>
            <a:endParaRPr lang="en-US" sz="1400" dirty="0" smtClean="0"/>
          </a:p>
          <a:p>
            <a:r>
              <a:rPr lang="en-US" sz="1400" dirty="0" smtClean="0"/>
              <a:t>S-pitot: </a:t>
            </a:r>
            <a:r>
              <a:rPr lang="en-US" sz="1400" dirty="0" smtClean="0"/>
              <a:t>performs </a:t>
            </a:r>
            <a:r>
              <a:rPr lang="en-US" sz="1400" dirty="0" smtClean="0"/>
              <a:t>good, </a:t>
            </a:r>
            <a:r>
              <a:rPr lang="en-US" sz="1400" dirty="0"/>
              <a:t>meets the criteria </a:t>
            </a:r>
            <a:endParaRPr lang="en-US" sz="1400" dirty="0" smtClean="0"/>
          </a:p>
          <a:p>
            <a:r>
              <a:rPr lang="en-US" sz="1400" dirty="0" smtClean="0"/>
              <a:t>Vane </a:t>
            </a:r>
            <a:r>
              <a:rPr lang="en-US" sz="1400" dirty="0"/>
              <a:t>anemometer: performs good, meets the criteria </a:t>
            </a:r>
            <a:endParaRPr lang="en-US" sz="1400" dirty="0" smtClean="0"/>
          </a:p>
          <a:p>
            <a:r>
              <a:rPr lang="en-GB" sz="1400" dirty="0" smtClean="0"/>
              <a:t>Tracer </a:t>
            </a:r>
            <a:r>
              <a:rPr lang="en-GB" sz="1400" dirty="0" smtClean="0"/>
              <a:t>gas method: performs very </a:t>
            </a:r>
            <a:r>
              <a:rPr lang="en-GB" sz="1400" dirty="0" smtClean="0"/>
              <a:t>well, </a:t>
            </a:r>
            <a:r>
              <a:rPr lang="en-US" sz="1400" dirty="0" smtClean="0"/>
              <a:t>meets </a:t>
            </a:r>
            <a:r>
              <a:rPr lang="en-US" sz="1400" dirty="0"/>
              <a:t>the criteria </a:t>
            </a:r>
            <a:endParaRPr lang="en-GB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00634"/>
              </p:ext>
            </p:extLst>
          </p:nvPr>
        </p:nvGraphicFramePr>
        <p:xfrm>
          <a:off x="323850" y="1375713"/>
          <a:ext cx="6654800" cy="1478280"/>
        </p:xfrm>
        <a:graphic>
          <a:graphicData uri="http://schemas.openxmlformats.org/drawingml/2006/table">
            <a:tbl>
              <a:tblPr/>
              <a:tblGrid>
                <a:gridCol w="1324950"/>
                <a:gridCol w="655645"/>
                <a:gridCol w="655645"/>
                <a:gridCol w="655645"/>
                <a:gridCol w="516321"/>
                <a:gridCol w="516321"/>
                <a:gridCol w="516321"/>
                <a:gridCol w="516321"/>
                <a:gridCol w="655645"/>
                <a:gridCol w="641986"/>
              </a:tblGrid>
              <a:tr h="21336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GB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</a:t>
                      </a:r>
                      <a:endParaRPr lang="en-GB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  <a:r>
                        <a:rPr lang="en-GB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vol % O</a:t>
                      </a:r>
                      <a:r>
                        <a:rPr lang="pl-PL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Dry, STP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Plant calc.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Meas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|D|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 |D|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 R</a:t>
                      </a:r>
                      <a:r>
                        <a:rPr lang="en-GB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Ref. L-Pitot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44.820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Pitot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S-Pitot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 anemometer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Gas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SP&lt;15%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smtClean="0"/>
              <a:t>conclusion</a:t>
            </a:r>
            <a:endParaRPr lang="en-US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1" name="Espace réservé de la date 10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323850" y="261725"/>
            <a:ext cx="8489950" cy="6469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General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052736"/>
            <a:ext cx="7920038" cy="532859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How to calculate the uncertainties of the SRM-instruments is unclear</a:t>
            </a:r>
          </a:p>
          <a:p>
            <a:r>
              <a:rPr lang="en-GB" dirty="0" smtClean="0"/>
              <a:t>The laboratories performing the calibration of the SRM instruments were not yet used to the EN16911 requirements</a:t>
            </a:r>
          </a:p>
          <a:p>
            <a:r>
              <a:rPr lang="en-GB" dirty="0" smtClean="0"/>
              <a:t>The 5 tested measuring methods were in general in line with the stack flow calculation: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criterion for the standard deviation of differences is easily met</a:t>
            </a:r>
          </a:p>
          <a:p>
            <a:pPr lvl="1"/>
            <a:r>
              <a:rPr lang="en-GB" dirty="0"/>
              <a:t>The R-squared criterion is even much easier met</a:t>
            </a:r>
          </a:p>
          <a:p>
            <a:pPr lvl="1"/>
            <a:r>
              <a:rPr lang="en-GB" dirty="0"/>
              <a:t>If the test is performed on the actual measured velocity the results are nearly exactly the </a:t>
            </a:r>
            <a:r>
              <a:rPr lang="en-GB" dirty="0" smtClean="0"/>
              <a:t>same</a:t>
            </a:r>
          </a:p>
          <a:p>
            <a:r>
              <a:rPr lang="en-GB" dirty="0" smtClean="0"/>
              <a:t>3D-pitot and tracer method provide results the closest to the stack flow calculation</a:t>
            </a:r>
          </a:p>
          <a:p>
            <a:r>
              <a:rPr lang="en-GB" dirty="0" smtClean="0"/>
              <a:t>Impact of the swirl was not tested </a:t>
            </a:r>
          </a:p>
          <a:p>
            <a:r>
              <a:rPr lang="en-GB" dirty="0" smtClean="0"/>
              <a:t>Wet stack: all the methods could </a:t>
            </a:r>
            <a:r>
              <a:rPr lang="en-GB" dirty="0"/>
              <a:t>be used but </a:t>
            </a:r>
            <a:endParaRPr lang="en-GB" dirty="0" smtClean="0"/>
          </a:p>
          <a:p>
            <a:pPr lvl="1"/>
            <a:r>
              <a:rPr lang="en-GB" dirty="0" smtClean="0"/>
              <a:t>measuring openings could block (mostly L-pitot, 3D-pitot)</a:t>
            </a:r>
          </a:p>
          <a:p>
            <a:pPr lvl="1"/>
            <a:r>
              <a:rPr lang="en-GB" dirty="0" smtClean="0"/>
              <a:t>Vane anemometer can give wrong results if droplets stick to the vane</a:t>
            </a:r>
          </a:p>
          <a:p>
            <a:r>
              <a:rPr lang="en-US" dirty="0"/>
              <a:t>Tracer dilution methods are rapid, can measure the dry stack flow rate directly (for comparison with calculated flow) and do not require the stack diameter/cross-sectional area.  However, tracer gas cylinders and a suitable tracer injection </a:t>
            </a:r>
            <a:r>
              <a:rPr lang="en-US" dirty="0" smtClean="0"/>
              <a:t>point </a:t>
            </a:r>
            <a:r>
              <a:rPr lang="en-US" dirty="0"/>
              <a:t>are </a:t>
            </a:r>
            <a:r>
              <a:rPr lang="en-US" dirty="0" smtClean="0"/>
              <a:t>required.</a:t>
            </a:r>
            <a:endParaRPr lang="en-GB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8064574" cy="4968552"/>
          </a:xfrm>
        </p:spPr>
        <p:txBody>
          <a:bodyPr/>
          <a:lstStyle/>
          <a:p>
            <a:r>
              <a:rPr lang="en-GB" sz="1400" dirty="0" smtClean="0"/>
              <a:t>Flue gas flow monitoring</a:t>
            </a:r>
          </a:p>
          <a:p>
            <a:pPr lvl="1"/>
            <a:r>
              <a:rPr lang="en-US" dirty="0"/>
              <a:t>linked to European Directives, including the Industrial Emissions Directive (IED</a:t>
            </a:r>
            <a:r>
              <a:rPr lang="en-US" dirty="0" smtClean="0"/>
              <a:t>), mass </a:t>
            </a:r>
            <a:r>
              <a:rPr lang="en-US" dirty="0"/>
              <a:t>emissions reporting for </a:t>
            </a:r>
            <a:r>
              <a:rPr lang="en-US" dirty="0" smtClean="0"/>
              <a:t>E-PRTR </a:t>
            </a:r>
            <a:r>
              <a:rPr lang="en-US" dirty="0" smtClean="0"/>
              <a:t>and </a:t>
            </a:r>
            <a:r>
              <a:rPr lang="en-US" dirty="0"/>
              <a:t>the EU Emissions Trading System (EU ETS) for CO2 and for emissions of N2O and CH4 from other </a:t>
            </a:r>
            <a:r>
              <a:rPr lang="en-US" dirty="0" smtClean="0"/>
              <a:t>sectors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defined uncertainty </a:t>
            </a:r>
            <a:r>
              <a:rPr lang="en-US" dirty="0" smtClean="0"/>
              <a:t>requirements</a:t>
            </a:r>
            <a:endParaRPr lang="en-GB" dirty="0" smtClean="0"/>
          </a:p>
          <a:p>
            <a:r>
              <a:rPr lang="en-GB" sz="1400" dirty="0" smtClean="0"/>
              <a:t>New standard EN ISO </a:t>
            </a:r>
            <a:r>
              <a:rPr lang="en-GB" sz="1400" dirty="0" smtClean="0"/>
              <a:t>16911:2013 (part 1 and 2)</a:t>
            </a:r>
            <a:endParaRPr lang="en-GB" sz="1400" dirty="0" smtClean="0"/>
          </a:p>
          <a:p>
            <a:pPr lvl="1"/>
            <a:r>
              <a:rPr lang="en-US" dirty="0" smtClean="0"/>
              <a:t>WG required flow </a:t>
            </a:r>
            <a:r>
              <a:rPr lang="en-US" dirty="0" smtClean="0"/>
              <a:t>monitors (AMS) </a:t>
            </a:r>
            <a:r>
              <a:rPr lang="en-US" dirty="0" smtClean="0"/>
              <a:t>for large combustion </a:t>
            </a:r>
            <a:r>
              <a:rPr lang="en-US" dirty="0" smtClean="0"/>
              <a:t>plants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Flow </a:t>
            </a:r>
            <a:r>
              <a:rPr lang="en-GB" dirty="0" smtClean="0"/>
              <a:t>calculation </a:t>
            </a:r>
            <a:r>
              <a:rPr lang="en-GB" dirty="0"/>
              <a:t>still accepted if calibrated with yearly manual </a:t>
            </a:r>
            <a:r>
              <a:rPr lang="en-GB" dirty="0" smtClean="0"/>
              <a:t>measurements</a:t>
            </a:r>
          </a:p>
          <a:p>
            <a:r>
              <a:rPr lang="en-US" sz="1400" dirty="0" smtClean="0"/>
              <a:t>Project: to calibrate </a:t>
            </a:r>
            <a:r>
              <a:rPr lang="en-US" sz="1400" dirty="0" smtClean="0"/>
              <a:t>flow monitors or </a:t>
            </a:r>
            <a:r>
              <a:rPr lang="en-US" sz="1400" dirty="0" smtClean="0"/>
              <a:t>calculate </a:t>
            </a:r>
            <a:r>
              <a:rPr lang="en-US" sz="1400" dirty="0" smtClean="0"/>
              <a:t>with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velocity measurement (20 point survey on 2 diameters): </a:t>
            </a:r>
            <a:endParaRPr lang="en-US" dirty="0" smtClean="0"/>
          </a:p>
          <a:p>
            <a:pPr lvl="2"/>
            <a:r>
              <a:rPr lang="en-US" dirty="0"/>
              <a:t> Pitot tubes (DP) (L, S, 2D, 3D) </a:t>
            </a:r>
            <a:endParaRPr lang="en-US" dirty="0" smtClean="0"/>
          </a:p>
          <a:p>
            <a:pPr lvl="2"/>
            <a:r>
              <a:rPr lang="en-US" dirty="0"/>
              <a:t>Vane anemometer (direct V) </a:t>
            </a:r>
            <a:endParaRPr lang="en-US" dirty="0" smtClean="0"/>
          </a:p>
          <a:p>
            <a:pPr lvl="1"/>
            <a:r>
              <a:rPr lang="en-US" dirty="0"/>
              <a:t> Tracer dilution technique </a:t>
            </a:r>
            <a:endParaRPr lang="en-US" dirty="0" smtClean="0"/>
          </a:p>
          <a:p>
            <a:pPr lvl="1"/>
            <a:r>
              <a:rPr lang="en-US" dirty="0"/>
              <a:t> Tracer transit time technique </a:t>
            </a:r>
            <a:endParaRPr lang="en-US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dirty="0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340768"/>
            <a:ext cx="8424614" cy="4701258"/>
          </a:xfrm>
        </p:spPr>
        <p:txBody>
          <a:bodyPr/>
          <a:lstStyle/>
          <a:p>
            <a:r>
              <a:rPr lang="en-US" dirty="0" smtClean="0"/>
              <a:t>QAL2 </a:t>
            </a:r>
            <a:r>
              <a:rPr lang="en-US" dirty="0"/>
              <a:t>test duration – at least one day (</a:t>
            </a:r>
            <a:r>
              <a:rPr lang="en-US" dirty="0" err="1"/>
              <a:t>cf</a:t>
            </a:r>
            <a:r>
              <a:rPr lang="en-US" dirty="0"/>
              <a:t> 3 days) </a:t>
            </a:r>
            <a:r>
              <a:rPr lang="en-US" dirty="0" smtClean="0"/>
              <a:t>if preliminary study is OK (CFD,…)</a:t>
            </a:r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/>
              <a:t>Daily Emission Limit Value’ = 1.2 * Max measured flow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D introduced (calibration line forced through zero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R2 </a:t>
            </a:r>
            <a:r>
              <a:rPr lang="en-US" dirty="0"/>
              <a:t>&gt; 0.9 (</a:t>
            </a:r>
            <a:r>
              <a:rPr lang="en-US" dirty="0" err="1"/>
              <a:t>cf</a:t>
            </a:r>
            <a:r>
              <a:rPr lang="en-US" dirty="0"/>
              <a:t> no requirement) ; 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o</a:t>
            </a:r>
            <a:r>
              <a:rPr lang="en-US" dirty="0" smtClean="0"/>
              <a:t> </a:t>
            </a:r>
            <a:r>
              <a:rPr lang="en-US" dirty="0"/>
              <a:t>= 4</a:t>
            </a:r>
            <a:r>
              <a:rPr lang="en-US" dirty="0" smtClean="0"/>
              <a:t>% </a:t>
            </a:r>
            <a:r>
              <a:rPr lang="en-US" dirty="0"/>
              <a:t>(</a:t>
            </a:r>
            <a:r>
              <a:rPr lang="en-US" dirty="0" err="1"/>
              <a:t>cf</a:t>
            </a:r>
            <a:r>
              <a:rPr lang="en-US" dirty="0"/>
              <a:t> σ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 10% of ELV for </a:t>
            </a:r>
            <a:r>
              <a:rPr lang="en-US" dirty="0"/>
              <a:t>NOx)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Competent </a:t>
            </a:r>
            <a:r>
              <a:rPr lang="en-US" dirty="0"/>
              <a:t>Authority may require another value for σ</a:t>
            </a:r>
            <a:r>
              <a:rPr lang="en-US" baseline="-25000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- some instruments susceptible to flow disturbance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QAL2 Calibration – Departures from EN 14181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dirty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5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7920038" cy="4701258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dirty="0" smtClean="0"/>
              <a:t>a common approach to verify calculations</a:t>
            </a:r>
            <a:endParaRPr lang="en-US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Provide </a:t>
            </a:r>
            <a:r>
              <a:rPr lang="en-GB" dirty="0"/>
              <a:t>guidance on the choice of stack testing methods for use at coal and gas fired </a:t>
            </a:r>
            <a:r>
              <a:rPr lang="en-GB" dirty="0" smtClean="0"/>
              <a:t>plant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Method testing on wet stacks 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Method testing on flows with swirl (no appropriate location found)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Provide </a:t>
            </a:r>
            <a:r>
              <a:rPr lang="en-GB" dirty="0"/>
              <a:t>tools to cross-compare calculated and measured flue gas flow rate and to apply the statistical tests required by the </a:t>
            </a:r>
            <a:r>
              <a:rPr lang="en-GB" dirty="0" smtClean="0"/>
              <a:t>standard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o</a:t>
            </a:r>
            <a:r>
              <a:rPr lang="en-US" dirty="0" smtClean="0"/>
              <a:t>bjectives</a:t>
            </a:r>
            <a:endParaRPr lang="en-US" dirty="0"/>
          </a:p>
          <a:p>
            <a:pPr lvl="1"/>
            <a:r>
              <a:rPr lang="en-US" dirty="0" smtClean="0"/>
              <a:t>Define best practices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dirty="0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7920038" cy="4701258"/>
          </a:xfrm>
        </p:spPr>
        <p:txBody>
          <a:bodyPr/>
          <a:lstStyle/>
          <a:p>
            <a:r>
              <a:rPr lang="en-US" dirty="0" smtClean="0"/>
              <a:t>Calibration of instruments</a:t>
            </a:r>
          </a:p>
          <a:p>
            <a:pPr lvl="1"/>
            <a:r>
              <a:rPr lang="en-US" dirty="0" smtClean="0"/>
              <a:t>S-pitot, L-pitot, 3D pitot, Vane anemometers</a:t>
            </a:r>
            <a:endParaRPr lang="en-US" dirty="0"/>
          </a:p>
          <a:p>
            <a:pPr lvl="0"/>
            <a:r>
              <a:rPr lang="en-GB" dirty="0"/>
              <a:t>Measurements at a gas fired power </a:t>
            </a:r>
            <a:r>
              <a:rPr lang="en-GB" dirty="0" smtClean="0"/>
              <a:t>station (Field trial 1: CCGT)</a:t>
            </a:r>
            <a:endParaRPr lang="en-GB" dirty="0"/>
          </a:p>
          <a:p>
            <a:pPr lvl="1"/>
            <a:r>
              <a:rPr lang="en-GB" dirty="0"/>
              <a:t>S-Pitot, L-</a:t>
            </a:r>
            <a:r>
              <a:rPr lang="en-GB" dirty="0" err="1"/>
              <a:t>pitots</a:t>
            </a:r>
            <a:r>
              <a:rPr lang="en-GB" dirty="0"/>
              <a:t>, 3D pitot, vane </a:t>
            </a:r>
            <a:r>
              <a:rPr lang="en-GB" dirty="0" smtClean="0"/>
              <a:t>anemometers, tracer </a:t>
            </a:r>
            <a:r>
              <a:rPr lang="en-GB" dirty="0"/>
              <a:t>gas </a:t>
            </a:r>
            <a:r>
              <a:rPr lang="en-GB" dirty="0" smtClean="0"/>
              <a:t>injection</a:t>
            </a:r>
            <a:endParaRPr lang="en-GB" dirty="0"/>
          </a:p>
          <a:p>
            <a:pPr lvl="0"/>
            <a:r>
              <a:rPr lang="en-GB" dirty="0"/>
              <a:t>Measurements at a coal fired power </a:t>
            </a:r>
            <a:r>
              <a:rPr lang="en-GB" dirty="0" smtClean="0"/>
              <a:t>station (Field trial 2: wet stack)</a:t>
            </a:r>
          </a:p>
          <a:p>
            <a:pPr lvl="1"/>
            <a:r>
              <a:rPr lang="en-GB" dirty="0"/>
              <a:t>S-Pitot, L-</a:t>
            </a:r>
            <a:r>
              <a:rPr lang="en-GB" dirty="0" err="1"/>
              <a:t>pitots</a:t>
            </a:r>
            <a:r>
              <a:rPr lang="en-GB" dirty="0"/>
              <a:t>, 3D pitot, vane anemometers, tracer gas </a:t>
            </a:r>
            <a:r>
              <a:rPr lang="en-GB" dirty="0" smtClean="0"/>
              <a:t>injection</a:t>
            </a:r>
          </a:p>
          <a:p>
            <a:endParaRPr lang="en-GB" dirty="0" smtClean="0"/>
          </a:p>
          <a:p>
            <a:r>
              <a:rPr lang="en-GB" dirty="0" smtClean="0"/>
              <a:t>Analysis</a:t>
            </a:r>
          </a:p>
          <a:p>
            <a:pPr lvl="1"/>
            <a:r>
              <a:rPr lang="en-GB" dirty="0"/>
              <a:t>Result analysis</a:t>
            </a:r>
          </a:p>
          <a:p>
            <a:pPr lvl="1"/>
            <a:r>
              <a:rPr lang="en-GB" dirty="0"/>
              <a:t>Development of the calculation tools</a:t>
            </a:r>
          </a:p>
          <a:p>
            <a:pPr lvl="1"/>
            <a:r>
              <a:rPr lang="en-GB" dirty="0"/>
              <a:t>Conclusion drafting</a:t>
            </a:r>
          </a:p>
          <a:p>
            <a:pPr lvl="1"/>
            <a:r>
              <a:rPr lang="en-GB" dirty="0"/>
              <a:t>Recommendation drafting for gas/coal fired and </a:t>
            </a:r>
            <a:r>
              <a:rPr lang="en-GB" dirty="0" smtClean="0"/>
              <a:t>wet/dry </a:t>
            </a:r>
            <a:r>
              <a:rPr lang="en-GB" dirty="0"/>
              <a:t>gases</a:t>
            </a:r>
            <a:endParaRPr lang="en-GB" dirty="0" smtClean="0"/>
          </a:p>
          <a:p>
            <a:pPr marL="252000" lvl="1" indent="-7200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 program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dirty="0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Project partners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16/09/2016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Flue gas flow rate measurement for verifying continuous monitoring at power stations according to EN ISO 16911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7174" name="Picture 6" descr="https://www.uniper.energy/content/dam/uniper-asset-collection/documents/en/seo/uniper-twi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275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rs1.chemie.de/images/22063-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2" y="4149080"/>
            <a:ext cx="21717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d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11882"/>
            <a:ext cx="2400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547" y="36640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Calibration of instruments</a:t>
            </a:r>
          </a:p>
          <a:p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1" name="Espace réservé de la date 10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850" y="1340768"/>
            <a:ext cx="7920038" cy="4701258"/>
          </a:xfrm>
        </p:spPr>
        <p:txBody>
          <a:bodyPr/>
          <a:lstStyle/>
          <a:p>
            <a:r>
              <a:rPr lang="en-US" dirty="0" smtClean="0"/>
              <a:t>Comparison between calibration in France and in UK</a:t>
            </a:r>
            <a:endParaRPr lang="en-US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have the instruments calibrated for the </a:t>
            </a:r>
            <a:r>
              <a:rPr lang="en-GB" dirty="0" smtClean="0"/>
              <a:t>project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assess the compliance of the laboratory testing/calibration procedure with the new standard </a:t>
            </a:r>
            <a:r>
              <a:rPr lang="en-GB" dirty="0"/>
              <a:t>ISO/FDIS 16911-1:2012 </a:t>
            </a:r>
            <a:r>
              <a:rPr lang="en-US" dirty="0" smtClean="0"/>
              <a:t>requirements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compare the calibration results obtained by the two </a:t>
            </a:r>
            <a:r>
              <a:rPr lang="en-US" dirty="0" smtClean="0"/>
              <a:t>laboratories</a:t>
            </a:r>
            <a:endParaRPr lang="en-GB" dirty="0"/>
          </a:p>
          <a:p>
            <a:pPr lvl="0"/>
            <a:endParaRPr lang="en-GB" dirty="0"/>
          </a:p>
          <a:p>
            <a:r>
              <a:rPr lang="en-GB" dirty="0" smtClean="0"/>
              <a:t>To compare the calibrations, E-ON </a:t>
            </a:r>
            <a:r>
              <a:rPr lang="en-GB" dirty="0"/>
              <a:t>and LABORELEC thought </a:t>
            </a:r>
            <a:r>
              <a:rPr lang="en-GB" dirty="0" smtClean="0"/>
              <a:t>that </a:t>
            </a:r>
            <a:r>
              <a:rPr lang="en-GB" dirty="0"/>
              <a:t>it was better </a:t>
            </a:r>
            <a:r>
              <a:rPr lang="en-GB" dirty="0" smtClean="0"/>
              <a:t>to </a:t>
            </a:r>
            <a:r>
              <a:rPr lang="en-GB" dirty="0"/>
              <a:t>dissociate the uncertainty from the instrument and the uncertainty from the pressure </a:t>
            </a:r>
            <a:r>
              <a:rPr lang="en-GB" dirty="0" smtClean="0"/>
              <a:t>sensor </a:t>
            </a:r>
            <a:br>
              <a:rPr lang="en-GB" dirty="0" smtClean="0"/>
            </a:br>
            <a:r>
              <a:rPr lang="en-GB" dirty="0" smtClean="0"/>
              <a:t>(pressure sensors of the laboratory were used)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  <a:p>
            <a:pPr lvl="1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smtClean="0"/>
              <a:t>16/09/2016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Flue gas flow rate measurement for verifying continuous monitoring at power stations according to EN ISO 16911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E_4-3_US_Light_ENGIE Lab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LEC_4-3_US.potx" id="{7F10615F-AA0E-4C5A-A63B-2D491D546E15}" vid="{8E2B583E-0EE3-4871-AB7F-6CCF693053C3}"/>
    </a:ext>
  </a:extLst>
</a:theme>
</file>

<file path=ppt/theme/theme2.xml><?xml version="1.0" encoding="utf-8"?>
<a:theme xmlns:a="http://schemas.openxmlformats.org/drawingml/2006/main" name="ENGIE_Green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LEC_4-3_US.potx" id="{7F10615F-AA0E-4C5A-A63B-2D491D546E15}" vid="{CB0A79E3-896B-4962-97D9-68F02D32F81F}"/>
    </a:ext>
  </a:extLst>
</a:theme>
</file>

<file path=ppt/theme/theme3.xml><?xml version="1.0" encoding="utf-8"?>
<a:theme xmlns:a="http://schemas.openxmlformats.org/drawingml/2006/main" name="ENGIE_Orang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LEC_4-3_US.potx" id="{7F10615F-AA0E-4C5A-A63B-2D491D546E15}" vid="{7BE7BDCD-1B69-4F78-8C8A-657BDB715019}"/>
    </a:ext>
  </a:extLst>
</a:theme>
</file>

<file path=ppt/theme/theme4.xml><?xml version="1.0" encoding="utf-8"?>
<a:theme xmlns:a="http://schemas.openxmlformats.org/drawingml/2006/main" name="ENGIE_Purpl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LEC_4-3_US.potx" id="{7F10615F-AA0E-4C5A-A63B-2D491D546E15}" vid="{3F9F1F6D-9FE1-437F-8725-8229B95AF59C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e658d9-cc55-495a-b0bf-b50b8895b0bc">LBE04114544</_dlc_DocId>
    <_dlc_DocIdUrl xmlns="69e658d9-cc55-495a-b0bf-b50b8895b0bc">
      <Url>https://sharedoc.gdfsuez.net/_layouts/DocIdRedir.aspx?ID=LBE04114544</Url>
      <Description>LBE04114544</Description>
    </_dlc_DocIdUrl>
    <QAS_x002f_HS xmlns="69e658d9-cc55-495a-b0bf-b50b8895b0bc" xsi:nil="true"/>
    <Obsolete xmlns="69e658d9-cc55-495a-b0bf-b50b8895b0bc">false</Obsolete>
    <Type_x0020_Of_x0020_Document xmlns="69e658d9-cc55-495a-b0bf-b50b8895b0bc">11</Type_x0020_Of_x0020_Document>
    <Activity xmlns="69e658d9-cc55-495a-b0bf-b50b8895b0bc" xsi:nil="true"/>
    <Power_x0020_Plant xmlns="69e658d9-cc55-495a-b0bf-b50b8895b0bc"/>
    <DocumentManager xmlns="69e658d9-cc55-495a-b0bf-b50b8895b0bc">
      <UserInfo>
        <DisplayName/>
        <AccountId xsi:nil="true"/>
        <AccountType/>
      </UserInfo>
    </DocumentManager>
    <Document_x0020_Language xmlns="69e658d9-cc55-495a-b0bf-b50b8895b0bc">
      <Value>3</Value>
    </Document_x0020_Language>
    <Document_x0020_Subject xmlns="69e658d9-cc55-495a-b0bf-b50b8895b0bc" xsi:nil="true"/>
    <Confidentiality xmlns="69e658d9-cc55-495a-b0bf-b50b8895b0bc" xsi:nil="true"/>
    <Unit xmlns="69e658d9-cc55-495a-b0bf-b50b8895b0bc" xsi:nil="true"/>
    <WBS xmlns="69e658d9-cc55-495a-b0bf-b50b8895b0bc" xsi:nil="true"/>
    <Reference_x0020_LBE xmlns="69e658d9-cc55-495a-b0bf-b50b8895b0bc" xsi:nil="true"/>
    <Type_x0020_Of_x0020_Power_x0020_Plant xmlns="69e658d9-cc55-495a-b0bf-b50b8895b0bc" xsi:nil="true"/>
    <DateLaborelec xmlns="69e658d9-cc55-495a-b0bf-b50b8895b0bc" xsi:nil="true"/>
    <Product_x0020_Family xmlns="69e658d9-cc55-495a-b0bf-b50b8895b0bc"/>
    <lbeSigner xmlns="69e658d9-cc55-495a-b0bf-b50b8895b0bc">
      <UserInfo>
        <DisplayName/>
        <AccountId xsi:nil="true"/>
        <AccountType/>
      </UserInfo>
    </lbeSigner>
    <lbeApprover xmlns="69e658d9-cc55-495a-b0bf-b50b8895b0bc">
      <UserInfo>
        <DisplayName/>
        <AccountId xsi:nil="true"/>
        <AccountType/>
      </UserInfo>
    </lbeApprover>
    <lbePublisher xmlns="69e658d9-cc55-495a-b0bf-b50b8895b0bc">
      <UserInfo>
        <DisplayName/>
        <AccountId xsi:nil="true"/>
        <AccountType/>
      </UserInfo>
    </lbePublisher>
    <lbeVerifier xmlns="69e658d9-cc55-495a-b0bf-b50b8895b0bc">
      <UserInfo>
        <DisplayName/>
        <AccountId xsi:nil="true"/>
        <AccountType/>
      </UserInfo>
    </lbeVerifier>
    <lbePublicationStatus xmlns="69e658d9-cc55-495a-b0bf-b50b8895b0bc">Not signed</lbePublicationStatu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BE_General_V2" ma:contentTypeID="0x010100AE3149A8BE6298478756B0BEAD5A697404003AA853297C8D7C4181ECBC85D411690A" ma:contentTypeVersion="9" ma:contentTypeDescription="" ma:contentTypeScope="" ma:versionID="66fc7875e2fa85c2c6d2149c4ef04443">
  <xsd:schema xmlns:xsd="http://www.w3.org/2001/XMLSchema" xmlns:xs="http://www.w3.org/2001/XMLSchema" xmlns:p="http://schemas.microsoft.com/office/2006/metadata/properties" xmlns:ns2="69e658d9-cc55-495a-b0bf-b50b8895b0bc" targetNamespace="http://schemas.microsoft.com/office/2006/metadata/properties" ma:root="true" ma:fieldsID="77da583c8cbe45f71a192c2d1625eda2" ns2:_="">
    <xsd:import namespace="69e658d9-cc55-495a-b0bf-b50b8895b0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Manager" minOccurs="0"/>
                <xsd:element ref="ns2:Document_x0020_Language" minOccurs="0"/>
                <xsd:element ref="ns2:WBS" minOccurs="0"/>
                <xsd:element ref="ns2:Document_x0020_Subject" minOccurs="0"/>
                <xsd:element ref="ns2:DateLaborelec" minOccurs="0"/>
                <xsd:element ref="ns2:Confidentiality" minOccurs="0"/>
                <xsd:element ref="ns2:Obsolete" minOccurs="0"/>
                <xsd:element ref="ns2:Product_x0020_Family" minOccurs="0"/>
                <xsd:element ref="ns2:Reference_x0020_LBE" minOccurs="0"/>
                <xsd:element ref="ns2:Power_x0020_Plant" minOccurs="0"/>
                <xsd:element ref="ns2:Type_x0020_Of_x0020_Power_x0020_Plant" minOccurs="0"/>
                <xsd:element ref="ns2:Unit" minOccurs="0"/>
                <xsd:element ref="ns2:Type_x0020_Of_x0020_Document" minOccurs="0"/>
                <xsd:element ref="ns2:QAS_x002f_HS" minOccurs="0"/>
                <xsd:element ref="ns2:Activity" minOccurs="0"/>
                <xsd:element ref="ns2:lbeApprover" minOccurs="0"/>
                <xsd:element ref="ns2:lbeSigner" minOccurs="0"/>
                <xsd:element ref="ns2:lbeVerifier" minOccurs="0"/>
                <xsd:element ref="ns2:lbePublisher" minOccurs="0"/>
                <xsd:element ref="ns2:lbePublication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658d9-cc55-495a-b0bf-b50b8895b0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Manager" ma:index="11" nillable="true" ma:displayName="Document Manager" ma:internalName="Documen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Language" ma:index="12" nillable="true" ma:displayName="Document Language" ma:list="{df04d92b-1f9c-4801-9991-9d18acacf2b4}" ma:internalName="Document_x0020_Languag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BS" ma:index="13" nillable="true" ma:displayName="WBS" ma:internalName="WBS" ma:readOnly="false">
      <xsd:simpleType>
        <xsd:restriction base="dms:Text"/>
      </xsd:simpleType>
    </xsd:element>
    <xsd:element name="Document_x0020_Subject" ma:index="14" nillable="true" ma:displayName="Document Subject" ma:internalName="Document_x0020_Subject" ma:readOnly="false">
      <xsd:simpleType>
        <xsd:restriction base="dms:Note">
          <xsd:maxLength value="255"/>
        </xsd:restriction>
      </xsd:simpleType>
    </xsd:element>
    <xsd:element name="DateLaborelec" ma:index="15" nillable="true" ma:displayName="Date" ma:internalName="DateLaborelec" ma:readOnly="false">
      <xsd:simpleType>
        <xsd:restriction base="dms:DateTime"/>
      </xsd:simpleType>
    </xsd:element>
    <xsd:element name="Confidentiality" ma:index="16" nillable="true" ma:displayName="Confidentiality" ma:default="Restricted" ma:format="Dropdown" ma:internalName="Confidentiality" ma:readOnly="false">
      <xsd:simpleType>
        <xsd:restriction base="dms:Choice">
          <xsd:enumeration value="Public"/>
          <xsd:enumeration value="Internal"/>
          <xsd:enumeration value="Restricted"/>
          <xsd:enumeration value="Strictly Confidential"/>
        </xsd:restriction>
      </xsd:simpleType>
    </xsd:element>
    <xsd:element name="Obsolete" ma:index="17" nillable="true" ma:displayName="Obsolete" ma:default="0" ma:internalName="Obsolete" ma:readOnly="false">
      <xsd:simpleType>
        <xsd:restriction base="dms:Boolean"/>
      </xsd:simpleType>
    </xsd:element>
    <xsd:element name="Product_x0020_Family" ma:index="18" nillable="true" ma:displayName="Product Family" ma:list="{2cf8f2b1-501c-458d-9945-bf5aa13f9660}" ma:internalName="Product_x0020_Family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ference_x0020_LBE" ma:index="19" nillable="true" ma:displayName="Reference LBE" ma:default="Auto-generated" ma:internalName="Reference_x0020_LBE" ma:readOnly="false">
      <xsd:simpleType>
        <xsd:restriction base="dms:Text"/>
      </xsd:simpleType>
    </xsd:element>
    <xsd:element name="Power_x0020_Plant" ma:index="20" nillable="true" ma:displayName="Power Plant" ma:list="{904da1d1-4772-41b0-bcb0-90b5525b33bd}" ma:internalName="Power_x0020_Pla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Of_x0020_Power_x0020_Plant" ma:index="21" nillable="true" ma:displayName="Type Of Power Plant" ma:list="{b098c1ca-ac4f-47c9-a7fc-c5b57fcfaca7}" ma:internalName="Type_x0020_Of_x0020_Power_x0020_Plant" ma:readOnly="false" ma:showField="Title">
      <xsd:simpleType>
        <xsd:restriction base="dms:Lookup"/>
      </xsd:simpleType>
    </xsd:element>
    <xsd:element name="Unit" ma:index="22" nillable="true" ma:displayName="Unit" ma:internalName="Unit" ma:readOnly="false">
      <xsd:simpleType>
        <xsd:restriction base="dms:Text"/>
      </xsd:simpleType>
    </xsd:element>
    <xsd:element name="Type_x0020_Of_x0020_Document" ma:index="23" nillable="true" ma:displayName="Type Of Document" ma:list="{4671d923-7db0-45ad-8edf-5ab5b591a97f}" ma:internalName="Type_x0020_Of_x0020_Document" ma:readOnly="false" ma:showField="Title">
      <xsd:simpleType>
        <xsd:restriction base="dms:Lookup"/>
      </xsd:simpleType>
    </xsd:element>
    <xsd:element name="QAS_x002f_HS" ma:index="24" nillable="true" ma:displayName="QAS/H&amp;S" ma:list="{c7109003-98f5-4e3a-acd6-a51f0d2fc7d3}" ma:internalName="QAS_x002F_HS" ma:readOnly="false" ma:showField="Title">
      <xsd:simpleType>
        <xsd:restriction base="dms:Lookup"/>
      </xsd:simpleType>
    </xsd:element>
    <xsd:element name="Activity" ma:index="25" nillable="true" ma:displayName="Activity" ma:list="{396047d1-4ec8-4748-b737-8a18c35d8ffa}" ma:internalName="Activity" ma:readOnly="false" ma:showField="Title">
      <xsd:simpleType>
        <xsd:restriction base="dms:Lookup"/>
      </xsd:simpleType>
    </xsd:element>
    <xsd:element name="lbeApprover" ma:index="26" nillable="true" ma:displayName="Approver" ma:internalName="lbeApprov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beSigner" ma:index="27" nillable="true" ma:displayName="Signer" ma:internalName="lbeSig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beVerifier" ma:index="28" nillable="true" ma:displayName="Verifier" ma:internalName="lbeVerifi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bePublisher" ma:index="29" nillable="true" ma:displayName="Publisher" ma:internalName="lbePublish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bePublicationStatus" ma:index="30" nillable="true" ma:displayName="Publication Status" ma:default="Not signed" ma:format="Dropdown" ma:internalName="lbePublicationStatus" ma:readOnly="false">
      <xsd:simpleType>
        <xsd:restriction base="dms:Choice">
          <xsd:enumeration value="Not signed"/>
          <xsd:enumeration value="Sign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61AA8-C7C6-476D-92C3-28275CC47DE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9e658d9-cc55-495a-b0bf-b50b8895b0b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37B2BF-FF9F-4668-9320-F951828C67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1F7793F-0D2F-483C-96BB-63AACA81F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658d9-cc55-495a-b0bf-b50b8895b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C24477F-AAD0-4B2B-9B42-3071FC3B7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LABORELEC_4-3_US</Template>
  <TotalTime>1723</TotalTime>
  <Words>2299</Words>
  <Application>Microsoft Office PowerPoint</Application>
  <PresentationFormat>On-screen Show (4:3)</PresentationFormat>
  <Paragraphs>504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ENGIE_4-3_US_Light_ENGIE Lab</vt:lpstr>
      <vt:lpstr>ENGIE_Green</vt:lpstr>
      <vt:lpstr>ENGIE_Orange</vt:lpstr>
      <vt:lpstr>ENGIE_Purple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ENGIE</Manager>
  <Company>Laborelec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ENGIE</dc:subject>
  <dc:creator>Annendijck Jurgen</dc:creator>
  <cp:lastModifiedBy>Annendijck Jurgen</cp:lastModifiedBy>
  <cp:revision>82</cp:revision>
  <dcterms:created xsi:type="dcterms:W3CDTF">2016-09-07T09:51:12Z</dcterms:created>
  <dcterms:modified xsi:type="dcterms:W3CDTF">2016-09-15T11:27:27Z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0x010100AE3149A8BE6298478756B0BEAD5A697404003AA853297C8D7C4181ECBC85D411690A</vt:lpwstr>
  </property>
  <property fmtid="{D5CDD505-2E9C-101B-9397-08002B2CF9AE}" pid="3" name="_dlc_DocIdItemGuid">
    <vt:lpwstr>0a3c3769-40cf-4aec-9b9a-c90f0dceca8d</vt:lpwstr>
  </property>
</Properties>
</file>