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80" r:id="rId3"/>
    <p:sldId id="281" r:id="rId4"/>
    <p:sldId id="257" r:id="rId5"/>
    <p:sldId id="261" r:id="rId6"/>
    <p:sldId id="282" r:id="rId7"/>
    <p:sldId id="300" r:id="rId8"/>
    <p:sldId id="284" r:id="rId9"/>
    <p:sldId id="289" r:id="rId10"/>
    <p:sldId id="285" r:id="rId11"/>
    <p:sldId id="292" r:id="rId12"/>
    <p:sldId id="293" r:id="rId13"/>
    <p:sldId id="295" r:id="rId14"/>
    <p:sldId id="294" r:id="rId15"/>
    <p:sldId id="297" r:id="rId16"/>
    <p:sldId id="291" r:id="rId17"/>
    <p:sldId id="298" r:id="rId18"/>
    <p:sldId id="301" r:id="rId19"/>
    <p:sldId id="286" r:id="rId20"/>
    <p:sldId id="276" r:id="rId21"/>
    <p:sldId id="306" r:id="rId22"/>
    <p:sldId id="307" r:id="rId23"/>
    <p:sldId id="305" r:id="rId24"/>
    <p:sldId id="302" r:id="rId25"/>
    <p:sldId id="303" r:id="rId26"/>
    <p:sldId id="304" r:id="rId27"/>
    <p:sldId id="312" r:id="rId28"/>
    <p:sldId id="313" r:id="rId29"/>
    <p:sldId id="314" r:id="rId30"/>
    <p:sldId id="315" r:id="rId31"/>
    <p:sldId id="287" r:id="rId32"/>
    <p:sldId id="316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rden An" initials="D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29" autoAdjust="0"/>
  </p:normalViewPr>
  <p:slideViewPr>
    <p:cSldViewPr>
      <p:cViewPr>
        <p:scale>
          <a:sx n="110" d="100"/>
          <a:sy n="110" d="100"/>
        </p:scale>
        <p:origin x="-16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7A9D0-3D27-4671-A52E-21FEB003A5B5}" type="datetimeFigureOut">
              <a:rPr lang="nl-BE" smtClean="0"/>
              <a:t>10/11/2015</a:t>
            </a:fld>
            <a:endParaRPr lang="nl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656B9-B45E-41EA-A318-E4CBEE7EAEA9}" type="slidenum">
              <a:rPr lang="nl-BE" smtClean="0"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4676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37832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Nieuw aspect: impact op de keten als onderdeel van</a:t>
            </a:r>
            <a:r>
              <a:rPr lang="nl-BE" baseline="0" dirty="0" smtClean="0"/>
              <a:t> luik milieuvoordeel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00258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11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4214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1657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0939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41742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554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16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61760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18592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59262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24281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52651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Merendeel lozingsdata &lt; IC =</a:t>
            </a:r>
            <a:r>
              <a:rPr lang="nl-BE" baseline="0" dirty="0" smtClean="0"/>
              <a:t> BBT-GEN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4939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49390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4939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15320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75621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25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4233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713045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27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26551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28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87376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29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295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 smtClean="0">
                <a:solidFill>
                  <a:schemeClr val="tx1"/>
                </a:solidFill>
              </a:rPr>
              <a:t>Reactivatie TWG en call</a:t>
            </a:r>
            <a:r>
              <a:rPr lang="nl-BE" baseline="0" dirty="0" smtClean="0">
                <a:solidFill>
                  <a:schemeClr val="tx1"/>
                </a:solidFill>
              </a:rPr>
              <a:t> for wishes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dirty="0" smtClean="0">
                <a:solidFill>
                  <a:schemeClr val="tx1"/>
                </a:solidFill>
              </a:rPr>
              <a:t>Samenstelling Vlaams BC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dirty="0" smtClean="0">
                <a:solidFill>
                  <a:schemeClr val="tx1"/>
                </a:solidFill>
              </a:rPr>
              <a:t>Coördinatie wish list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dirty="0" smtClean="0">
                <a:solidFill>
                  <a:schemeClr val="tx1"/>
                </a:solidFill>
              </a:rPr>
              <a:t>Opvragen lijst bedrijven bij AMV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dirty="0" smtClean="0">
                <a:solidFill>
                  <a:schemeClr val="tx1"/>
                </a:solidFill>
              </a:rPr>
              <a:t>Opvragen vergunningen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dirty="0" smtClean="0">
                <a:solidFill>
                  <a:schemeClr val="tx1"/>
                </a:solidFill>
              </a:rPr>
              <a:t>Opstellen pretoetsingsnota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BE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dirty="0" smtClean="0">
                <a:solidFill>
                  <a:schemeClr val="tx1"/>
                </a:solidFill>
              </a:rPr>
              <a:t>Kick-off meeting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dirty="0" smtClean="0">
                <a:solidFill>
                  <a:schemeClr val="tx1"/>
                </a:solidFill>
              </a:rPr>
              <a:t>Deelname (VITO en LNE-AMV)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dirty="0" smtClean="0">
                <a:solidFill>
                  <a:schemeClr val="tx1"/>
                </a:solidFill>
              </a:rPr>
              <a:t>Verslag Kick-Off (IPPCB) aan BC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BE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sz="1200" dirty="0" smtClean="0">
                <a:solidFill>
                  <a:schemeClr val="tx1"/>
                </a:solidFill>
              </a:rPr>
              <a:t>Inzameling nieuwe informatie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dirty="0" smtClean="0">
                <a:solidFill>
                  <a:schemeClr val="tx1"/>
                </a:solidFill>
              </a:rPr>
              <a:t>Deelname subwerkgroep</a:t>
            </a:r>
            <a:r>
              <a:rPr lang="nl-BE" baseline="0" dirty="0" smtClean="0">
                <a:solidFill>
                  <a:schemeClr val="tx1"/>
                </a:solidFill>
              </a:rPr>
              <a:t> bijstellen vragenlijst</a:t>
            </a:r>
            <a:endParaRPr lang="nl-BE" dirty="0" smtClean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dirty="0" smtClean="0">
                <a:solidFill>
                  <a:schemeClr val="tx1"/>
                </a:solidFill>
              </a:rPr>
              <a:t>Opstellen lijst van good/well</a:t>
            </a:r>
            <a:r>
              <a:rPr lang="nl-BE" baseline="0" dirty="0" smtClean="0">
                <a:solidFill>
                  <a:schemeClr val="tx1"/>
                </a:solidFill>
              </a:rPr>
              <a:t> performers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nl-BE" baseline="0" dirty="0" smtClean="0">
                <a:solidFill>
                  <a:schemeClr val="tx1"/>
                </a:solidFill>
              </a:rPr>
              <a:t>Aanleveren nieuwe informatie (o.a. Vlaamse BBT-studies voeding)</a:t>
            </a:r>
            <a:endParaRPr lang="nl-BE" dirty="0" smtClean="0">
              <a:solidFill>
                <a:schemeClr val="tx1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nl-BE" dirty="0" smtClean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BE" b="1" dirty="0" smtClean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BE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 smtClean="0">
              <a:solidFill>
                <a:schemeClr val="tx1"/>
              </a:solidFill>
            </a:endParaRPr>
          </a:p>
          <a:p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44407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30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2369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VMM</a:t>
            </a:r>
            <a:r>
              <a:rPr lang="nl-BE" baseline="0" dirty="0" smtClean="0"/>
              <a:t> AVOS databank</a:t>
            </a:r>
          </a:p>
          <a:p>
            <a:r>
              <a:rPr lang="nl-BE" baseline="0" dirty="0" smtClean="0"/>
              <a:t>LNE-AMV milieuvergunningsdossiers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31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20012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32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1620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33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97825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8110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FEVIA Vlaanderen – Federatie Voedingsindustrie </a:t>
            </a:r>
          </a:p>
          <a:p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FENAVIAN - Federatie van de vleeswarenproducenten </a:t>
            </a:r>
          </a:p>
          <a:p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BEMEFA - Belgische beroepsvereniging van mengvoederfabrikanten </a:t>
            </a:r>
          </a:p>
          <a:p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VIP - Vereniging Industriële Pluimveeslachthuizen </a:t>
            </a:r>
          </a:p>
          <a:p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FEBEV - Nationale sectorfederatie voor slachthuizen en uitsnijderijen </a:t>
            </a:r>
          </a:p>
          <a:p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NVP – Nationaal verbond van pluimveeslachthuizen en uitsnijderijen </a:t>
            </a:r>
          </a:p>
          <a:p>
            <a:r>
              <a:rPr lang="nl-B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 en Gezond - Belgische groepering van de Visindustrie 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103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1039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1514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Klassieke BBT-studie</a:t>
            </a:r>
          </a:p>
          <a:p>
            <a:r>
              <a:rPr lang="nl-BE" dirty="0" smtClean="0"/>
              <a:t>Globale</a:t>
            </a:r>
            <a:r>
              <a:rPr lang="nl-BE" baseline="0" dirty="0" smtClean="0"/>
              <a:t> procesvoering bestudeerd alsook alle milieuaspecten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8707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656B9-B45E-41EA-A318-E4CBEE7EAEA9}" type="slidenum">
              <a:rPr lang="nl-BE" smtClean="0"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540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" r="5923"/>
          <a:stretch/>
        </p:blipFill>
        <p:spPr>
          <a:xfrm>
            <a:off x="0" y="-14235"/>
            <a:ext cx="9144000" cy="6899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9582" y="4753774"/>
            <a:ext cx="4449187" cy="400110"/>
          </a:xfrm>
          <a:effectLst>
            <a:outerShdw blurRad="31750" dist="25400" dir="5400000" algn="tl" rotWithShape="0">
              <a:srgbClr val="000000">
                <a:alpha val="26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000" cap="all">
                <a:solidFill>
                  <a:schemeClr val="bg1"/>
                </a:solidFill>
              </a:defRPr>
            </a:lvl1pPr>
          </a:lstStyle>
          <a:p>
            <a:r>
              <a:rPr lang="nl-BE" dirty="0" smtClean="0"/>
              <a:t>Click to edit Master title style 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9582" y="4288692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069582" y="5636845"/>
            <a:ext cx="4449187" cy="0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457465" y="-40103"/>
            <a:ext cx="2274946" cy="5663884"/>
            <a:chOff x="724825" y="0"/>
            <a:chExt cx="2441708" cy="6079067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24825" y="0"/>
              <a:ext cx="2441708" cy="6079067"/>
            </a:xfrm>
            <a:prstGeom prst="rect">
              <a:avLst/>
            </a:prstGeom>
            <a:solidFill>
              <a:srgbClr val="47A6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38310" y="616836"/>
              <a:ext cx="1611543" cy="5113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35566" y="4558432"/>
              <a:ext cx="1955800" cy="11054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5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88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3"/>
          <a:stretch>
            <a:fillRect/>
          </a:stretch>
        </p:blipFill>
        <p:spPr bwMode="auto">
          <a:xfrm>
            <a:off x="0" y="3502025"/>
            <a:ext cx="1603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9138" y="2285999"/>
            <a:ext cx="6787662" cy="287885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49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54962"/>
            <a:ext cx="1092200" cy="32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8229596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47A6D9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47A6D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3BB4EB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47A6D9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4C4C4C"/>
                </a:solidFill>
              </a:defRPr>
            </a:lvl1pPr>
            <a:lvl2pPr>
              <a:defRPr sz="1400">
                <a:solidFill>
                  <a:srgbClr val="4C4C4C"/>
                </a:solidFill>
              </a:defRPr>
            </a:lvl2pPr>
            <a:lvl3pPr>
              <a:defRPr sz="1400">
                <a:solidFill>
                  <a:srgbClr val="4C4C4C"/>
                </a:solidFill>
              </a:defRPr>
            </a:lvl3pPr>
            <a:lvl4pPr>
              <a:defRPr sz="1400">
                <a:solidFill>
                  <a:srgbClr val="4C4C4C"/>
                </a:solidFill>
              </a:defRPr>
            </a:lvl4pPr>
            <a:lvl5pP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47A6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0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8229600" cy="4035779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1044457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69913" y="2305051"/>
            <a:ext cx="3192462" cy="0"/>
          </a:xfrm>
          <a:prstGeom prst="line">
            <a:avLst/>
          </a:prstGeom>
          <a:ln w="6350" cmpd="sng">
            <a:solidFill>
              <a:srgbClr val="3BB4E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3" y="460963"/>
            <a:ext cx="8229600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1" y="1109953"/>
            <a:ext cx="4585170" cy="1194859"/>
          </a:xfrm>
        </p:spPr>
        <p:txBody>
          <a:bodyPr>
            <a:noAutofit/>
          </a:bodyPr>
          <a:lstStyle>
            <a:lvl1pPr marL="0" indent="0">
              <a:buNone/>
              <a:defRPr sz="3000" cap="all">
                <a:solidFill>
                  <a:srgbClr val="F58437"/>
                </a:solidFill>
              </a:defRPr>
            </a:lvl1pPr>
            <a:lvl2pPr marL="457200" indent="0">
              <a:buNone/>
              <a:defRPr>
                <a:solidFill>
                  <a:srgbClr val="3BB4EB"/>
                </a:solidFill>
              </a:defRPr>
            </a:lvl2pPr>
            <a:lvl3pPr marL="914400" indent="0">
              <a:buNone/>
              <a:defRPr>
                <a:solidFill>
                  <a:srgbClr val="3BB4EB"/>
                </a:solidFill>
              </a:defRPr>
            </a:lvl3pPr>
            <a:lvl4pPr marL="1371600" indent="0">
              <a:buNone/>
              <a:defRPr>
                <a:solidFill>
                  <a:srgbClr val="3BB4EB"/>
                </a:solidFill>
              </a:defRPr>
            </a:lvl4pPr>
            <a:lvl5pPr marL="1828800" indent="0">
              <a:buNone/>
              <a:defRPr>
                <a:solidFill>
                  <a:srgbClr val="3BB4EB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7200" y="2634309"/>
            <a:ext cx="8229600" cy="714728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rgbClr val="F5843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4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121766"/>
            <a:ext cx="1989138" cy="365125"/>
          </a:xfrm>
          <a:prstGeom prst="rect">
            <a:avLst/>
          </a:prstGeom>
          <a:ln w="6350">
            <a:solidFill>
              <a:srgbClr val="F58437"/>
            </a:solidFill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816100" y="6121766"/>
            <a:ext cx="630238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58437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600" y="6143991"/>
            <a:ext cx="1092200" cy="342900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457202" y="5994768"/>
            <a:ext cx="8229598" cy="0"/>
          </a:xfrm>
          <a:prstGeom prst="line">
            <a:avLst/>
          </a:prstGeom>
          <a:ln w="6350" cmpd="sng">
            <a:solidFill>
              <a:srgbClr val="F584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317023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4" y="460963"/>
            <a:ext cx="3907837" cy="442148"/>
          </a:xfrm>
          <a:solidFill>
            <a:srgbClr val="F58437"/>
          </a:solidFill>
        </p:spPr>
        <p:txBody>
          <a:bodyPr>
            <a:normAutofit/>
          </a:bodyPr>
          <a:lstStyle>
            <a:lvl1pPr>
              <a:defRPr sz="1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3537185"/>
            <a:ext cx="8229600" cy="2389483"/>
          </a:xfrm>
        </p:spPr>
        <p:txBody>
          <a:bodyPr>
            <a:normAutofit/>
          </a:bodyPr>
          <a:lstStyle>
            <a:lvl1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1pPr>
            <a:lvl2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2pPr>
            <a:lvl3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3pPr>
            <a:lvl4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4pPr>
            <a:lvl5pPr>
              <a:buClr>
                <a:srgbClr val="F58437"/>
              </a:buClr>
              <a:defRPr sz="1400">
                <a:solidFill>
                  <a:srgbClr val="4C4C4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8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60" r:id="rId5"/>
    <p:sldLayoutId id="2147483661" r:id="rId6"/>
    <p:sldLayoutId id="2147483663" r:id="rId7"/>
    <p:sldLayoutId id="2147483664" r:id="rId8"/>
    <p:sldLayoutId id="2147483665" r:id="rId9"/>
    <p:sldLayoutId id="2147483668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tx2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Lucida Grande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»"/>
        <a:defRPr sz="2000" kern="1200">
          <a:solidFill>
            <a:srgbClr val="4C4C4C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is.vito.be/node/9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#_ftnref1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hyperlink" Target="#_ftnref10"/><Relationship Id="rId4" Type="http://schemas.openxmlformats.org/officeDocument/2006/relationships/hyperlink" Target="#_ftnref9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#_ftnref7"/><Relationship Id="rId3" Type="http://schemas.openxmlformats.org/officeDocument/2006/relationships/hyperlink" Target="#_ftnref2"/><Relationship Id="rId7" Type="http://schemas.openxmlformats.org/officeDocument/2006/relationships/hyperlink" Target="#_ftnref6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hyperlink" Target="#_ftnref5"/><Relationship Id="rId5" Type="http://schemas.openxmlformats.org/officeDocument/2006/relationships/hyperlink" Target="#_ftnref4"/><Relationship Id="rId4" Type="http://schemas.openxmlformats.org/officeDocument/2006/relationships/hyperlink" Target="#_ftnref3"/><Relationship Id="rId9" Type="http://schemas.openxmlformats.org/officeDocument/2006/relationships/hyperlink" Target="#_ftnref8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an.derden@vito.b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://ibbt.emis.vito.be/" TargetMode="External"/><Relationship Id="rId4" Type="http://schemas.openxmlformats.org/officeDocument/2006/relationships/hyperlink" Target="http://www.emis.vito.be/node/3099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9582" y="4445998"/>
            <a:ext cx="4449187" cy="1015663"/>
          </a:xfrm>
        </p:spPr>
        <p:txBody>
          <a:bodyPr/>
          <a:lstStyle/>
          <a:p>
            <a:r>
              <a:rPr lang="nl-BE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BBT-studie voor de vlees- en visverwerkende industrie</a:t>
            </a:r>
            <a:br>
              <a:rPr lang="nl-BE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nl-BE" sz="1800" dirty="0" smtClean="0">
                <a:solidFill>
                  <a:schemeClr val="tx2"/>
                </a:solidFill>
              </a:rPr>
              <a:t>An Derden</a:t>
            </a:r>
            <a:endParaRPr lang="nl-BE" sz="1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356992"/>
            <a:ext cx="1983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BBT-studiedag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Gent, 12.11.2015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 rotWithShape="1">
          <a:blip r:embed="rId3"/>
          <a:srcRect l="21247" t="14989" r="18719" b="10964"/>
          <a:stretch/>
        </p:blipFill>
        <p:spPr bwMode="auto">
          <a:xfrm>
            <a:off x="683568" y="1196752"/>
            <a:ext cx="7632848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0889"/>
            <a:ext cx="8229600" cy="4035779"/>
          </a:xfrm>
        </p:spPr>
        <p:txBody>
          <a:bodyPr>
            <a:normAutofit/>
          </a:bodyPr>
          <a:lstStyle/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 en enkele voorbeelden van concrete invulling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43608" y="3501008"/>
            <a:ext cx="2592288" cy="504056"/>
          </a:xfrm>
          <a:prstGeom prst="roundRect">
            <a:avLst/>
          </a:prstGeom>
          <a:solidFill>
            <a:srgbClr val="0070C0">
              <a:alpha val="20000"/>
            </a:srgbClr>
          </a:solidFill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9" name="Rounded Rectangle 8"/>
          <p:cNvSpPr/>
          <p:nvPr/>
        </p:nvSpPr>
        <p:spPr>
          <a:xfrm rot="5400000">
            <a:off x="5922150" y="3194974"/>
            <a:ext cx="1908212" cy="144016"/>
          </a:xfrm>
          <a:prstGeom prst="round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470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W</a:t>
            </a:r>
            <a:r>
              <a:rPr lang="nl-BE" sz="1800" dirty="0" smtClean="0">
                <a:solidFill>
                  <a:schemeClr val="tx1"/>
                </a:solidFill>
              </a:rPr>
              <a:t>aterverbruik beperken/voorkomen</a:t>
            </a:r>
          </a:p>
          <a:p>
            <a:pPr marL="342900" lvl="2" indent="-342900"/>
            <a:endParaRPr lang="nl-BE" sz="1800" dirty="0" smtClean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A</a:t>
            </a:r>
            <a:r>
              <a:rPr lang="nl-BE" sz="1800" dirty="0" smtClean="0">
                <a:solidFill>
                  <a:schemeClr val="tx1"/>
                </a:solidFill>
              </a:rPr>
              <a:t>fvalwaterdebiet monitoren (bv</a:t>
            </a:r>
            <a:r>
              <a:rPr lang="nl-BE" sz="1800" dirty="0">
                <a:solidFill>
                  <a:schemeClr val="tx1"/>
                </a:solidFill>
              </a:rPr>
              <a:t>. </a:t>
            </a:r>
            <a:r>
              <a:rPr lang="nl-BE" sz="1800" dirty="0" smtClean="0">
                <a:solidFill>
                  <a:schemeClr val="tx1"/>
                </a:solidFill>
              </a:rPr>
              <a:t>elektromagnetische </a:t>
            </a:r>
            <a:r>
              <a:rPr lang="nl-BE" sz="1800" dirty="0">
                <a:solidFill>
                  <a:schemeClr val="tx1"/>
                </a:solidFill>
              </a:rPr>
              <a:t>debietmeter </a:t>
            </a:r>
            <a:r>
              <a:rPr lang="nl-BE" sz="1800" dirty="0" smtClean="0">
                <a:solidFill>
                  <a:schemeClr val="tx1"/>
                </a:solidFill>
              </a:rPr>
              <a:t>/ datalogger)</a:t>
            </a:r>
          </a:p>
          <a:p>
            <a:pPr marL="342900" lvl="2" indent="-342900"/>
            <a:endParaRPr lang="nl-BE" sz="1800" dirty="0" smtClean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O</a:t>
            </a:r>
            <a:r>
              <a:rPr lang="nl-BE" sz="1800" dirty="0" smtClean="0">
                <a:solidFill>
                  <a:schemeClr val="tx1"/>
                </a:solidFill>
              </a:rPr>
              <a:t>verlopen </a:t>
            </a:r>
            <a:r>
              <a:rPr lang="nl-BE" sz="1800" dirty="0">
                <a:solidFill>
                  <a:schemeClr val="tx1"/>
                </a:solidFill>
              </a:rPr>
              <a:t>en morsen </a:t>
            </a:r>
            <a:r>
              <a:rPr lang="nl-BE" sz="1800" dirty="0" smtClean="0">
                <a:solidFill>
                  <a:schemeClr val="tx1"/>
                </a:solidFill>
              </a:rPr>
              <a:t>voorkomen</a:t>
            </a:r>
          </a:p>
          <a:p>
            <a:pPr marL="342900" lvl="2" indent="-342900"/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U</a:t>
            </a:r>
            <a:r>
              <a:rPr lang="nl-BE" sz="1800" dirty="0" smtClean="0">
                <a:solidFill>
                  <a:schemeClr val="tx1"/>
                </a:solidFill>
              </a:rPr>
              <a:t>itloging </a:t>
            </a:r>
            <a:r>
              <a:rPr lang="nl-BE" sz="1800" dirty="0">
                <a:solidFill>
                  <a:schemeClr val="tx1"/>
                </a:solidFill>
              </a:rPr>
              <a:t>naar afvalwater beperken/voorkomen</a:t>
            </a:r>
          </a:p>
          <a:p>
            <a:pPr marL="342900" lvl="2" indent="-342900"/>
            <a:endParaRPr lang="nl-BE" sz="1800" dirty="0" smtClean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D</a:t>
            </a:r>
            <a:r>
              <a:rPr lang="nl-BE" sz="1800" dirty="0" smtClean="0">
                <a:solidFill>
                  <a:schemeClr val="tx1"/>
                </a:solidFill>
              </a:rPr>
              <a:t>oordachte procesvoering – alternatieve technieken</a:t>
            </a:r>
            <a:endParaRPr lang="nl-BE" sz="1800" dirty="0">
              <a:solidFill>
                <a:schemeClr val="tx1"/>
              </a:solidFill>
            </a:endParaRP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roken, bv. liquid smoke (ipv traditioneel roken)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pekelen, bv. pekelinjectie (ipv pekelbaden)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Hoeveelheid en belasting van het afvalwater beperken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588224" y="4929458"/>
            <a:ext cx="2088232" cy="694202"/>
            <a:chOff x="6588224" y="4929458"/>
            <a:chExt cx="2088232" cy="694202"/>
          </a:xfrm>
        </p:grpSpPr>
        <p:pic>
          <p:nvPicPr>
            <p:cNvPr id="3075" name="Picture 3" descr="C:\Users\derdena\AppData\Local\Microsoft\Windows\Temporary Internet Files\Content.IE5\X9CKV6B4\exclamation-mark-310101_64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929458"/>
              <a:ext cx="695289" cy="69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80312" y="5085184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dirty="0" smtClean="0"/>
                <a:t>Bedrijfsspecifieke omstandigheden</a:t>
              </a:r>
              <a:endParaRPr lang="nl-BE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8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W</a:t>
            </a:r>
            <a:r>
              <a:rPr lang="nl-BE" sz="1800" dirty="0" smtClean="0">
                <a:solidFill>
                  <a:schemeClr val="tx1"/>
                </a:solidFill>
              </a:rPr>
              <a:t>aterbronnen </a:t>
            </a:r>
            <a:r>
              <a:rPr lang="nl-BE" sz="1800" dirty="0">
                <a:solidFill>
                  <a:schemeClr val="tx1"/>
                </a:solidFill>
              </a:rPr>
              <a:t>doordacht selecteren (evt. overschakelen of mixen)</a:t>
            </a:r>
          </a:p>
          <a:p>
            <a:pPr marL="800100" lvl="3" indent="-342900"/>
            <a:r>
              <a:rPr lang="nl-BE" sz="1800" dirty="0">
                <a:solidFill>
                  <a:schemeClr val="tx1"/>
                </a:solidFill>
              </a:rPr>
              <a:t>bv. fluoride via diepboorputwater  </a:t>
            </a:r>
          </a:p>
          <a:p>
            <a:pPr marL="800100" lvl="3" indent="-342900"/>
            <a:r>
              <a:rPr lang="nl-BE" sz="1800" dirty="0">
                <a:solidFill>
                  <a:schemeClr val="tx1"/>
                </a:solidFill>
              </a:rPr>
              <a:t>bv. cadmium via leidingwater</a:t>
            </a:r>
          </a:p>
          <a:p>
            <a:pPr marL="342900" lvl="2" indent="-342900"/>
            <a:endParaRPr lang="nl-BE" sz="1800" dirty="0" smtClean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G</a:t>
            </a:r>
            <a:r>
              <a:rPr lang="nl-BE" sz="1800" dirty="0" smtClean="0">
                <a:solidFill>
                  <a:schemeClr val="tx1"/>
                </a:solidFill>
              </a:rPr>
              <a:t>rondstoffen doordacht selecteren</a:t>
            </a:r>
          </a:p>
          <a:p>
            <a:pPr marL="800100" lvl="3" indent="-342900"/>
            <a:r>
              <a:rPr lang="nl-BE" sz="1800" dirty="0">
                <a:solidFill>
                  <a:schemeClr val="tx1"/>
                </a:solidFill>
              </a:rPr>
              <a:t>b</a:t>
            </a:r>
            <a:r>
              <a:rPr lang="nl-BE" sz="1800" dirty="0" smtClean="0">
                <a:solidFill>
                  <a:schemeClr val="tx1"/>
                </a:solidFill>
              </a:rPr>
              <a:t>v. </a:t>
            </a:r>
            <a:r>
              <a:rPr lang="nl-BE" sz="1800" dirty="0">
                <a:solidFill>
                  <a:schemeClr val="tx1"/>
                </a:solidFill>
              </a:rPr>
              <a:t>arseen, cadmium, </a:t>
            </a:r>
            <a:r>
              <a:rPr lang="nl-BE" sz="1800" dirty="0" smtClean="0">
                <a:solidFill>
                  <a:schemeClr val="tx1"/>
                </a:solidFill>
              </a:rPr>
              <a:t>kobalt, kwik, lood en seleen via:</a:t>
            </a:r>
          </a:p>
          <a:p>
            <a:pPr marL="1257300" lvl="4" indent="-342900"/>
            <a:r>
              <a:rPr lang="nl-BE" sz="1800" dirty="0" smtClean="0">
                <a:solidFill>
                  <a:schemeClr val="tx1"/>
                </a:solidFill>
              </a:rPr>
              <a:t>orgaanvlees </a:t>
            </a:r>
            <a:r>
              <a:rPr lang="nl-BE" sz="1800" dirty="0">
                <a:solidFill>
                  <a:schemeClr val="tx1"/>
                </a:solidFill>
              </a:rPr>
              <a:t>(bv. nieren, lever</a:t>
            </a:r>
            <a:r>
              <a:rPr lang="nl-BE" sz="1800" dirty="0" smtClean="0">
                <a:solidFill>
                  <a:schemeClr val="tx1"/>
                </a:solidFill>
              </a:rPr>
              <a:t>)</a:t>
            </a:r>
          </a:p>
          <a:p>
            <a:pPr marL="1257300" lvl="4" indent="-342900"/>
            <a:r>
              <a:rPr lang="nl-BE" sz="1800" dirty="0" smtClean="0">
                <a:solidFill>
                  <a:schemeClr val="tx1"/>
                </a:solidFill>
              </a:rPr>
              <a:t>vis </a:t>
            </a:r>
            <a:r>
              <a:rPr lang="nl-BE" sz="1800" dirty="0">
                <a:solidFill>
                  <a:schemeClr val="tx1"/>
                </a:solidFill>
              </a:rPr>
              <a:t>(bv. spierweefsel van paling</a:t>
            </a:r>
            <a:r>
              <a:rPr lang="nl-BE" sz="1800" dirty="0" smtClean="0">
                <a:solidFill>
                  <a:schemeClr val="tx1"/>
                </a:solidFill>
              </a:rPr>
              <a:t>)</a:t>
            </a:r>
          </a:p>
          <a:p>
            <a:pPr marL="1257300" lvl="4" indent="-342900"/>
            <a:r>
              <a:rPr lang="nl-BE" sz="1800" dirty="0" smtClean="0">
                <a:solidFill>
                  <a:schemeClr val="tx1"/>
                </a:solidFill>
              </a:rPr>
              <a:t>schaal- </a:t>
            </a:r>
            <a:r>
              <a:rPr lang="nl-BE" sz="1800" dirty="0">
                <a:solidFill>
                  <a:schemeClr val="tx1"/>
                </a:solidFill>
              </a:rPr>
              <a:t>en </a:t>
            </a:r>
            <a:r>
              <a:rPr lang="nl-BE" sz="1800" dirty="0" smtClean="0">
                <a:solidFill>
                  <a:schemeClr val="tx1"/>
                </a:solidFill>
              </a:rPr>
              <a:t>schelpdieren (via dooiwater)</a:t>
            </a:r>
            <a:endParaRPr lang="nl-BE" sz="1800" dirty="0">
              <a:solidFill>
                <a:schemeClr val="tx1"/>
              </a:solidFill>
            </a:endParaRPr>
          </a:p>
          <a:p>
            <a:pPr marL="1257300" lvl="4" indent="-342900"/>
            <a:endParaRPr lang="nl-BE" sz="1800" dirty="0" smtClean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H</a:t>
            </a:r>
            <a:r>
              <a:rPr lang="nl-BE" sz="1800" dirty="0" smtClean="0">
                <a:solidFill>
                  <a:schemeClr val="tx1"/>
                </a:solidFill>
              </a:rPr>
              <a:t>ulpstoffen doordacht selecteren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bv. nikkel en chroom via reinigingsproducten voor de verwijdering van teer uit rookkasten</a:t>
            </a:r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Hoeveelheid en belasting van het afvalwater beperken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604078" y="1124744"/>
            <a:ext cx="2088232" cy="694202"/>
            <a:chOff x="6588224" y="4929458"/>
            <a:chExt cx="2088232" cy="694202"/>
          </a:xfrm>
        </p:grpSpPr>
        <p:pic>
          <p:nvPicPr>
            <p:cNvPr id="8" name="Picture 3" descr="C:\Users\derdena\AppData\Local\Microsoft\Windows\Temporary Internet Files\Content.IE5\X9CKV6B4\exclamation-mark-310101_64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929458"/>
              <a:ext cx="695289" cy="69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80312" y="5085184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dirty="0" smtClean="0"/>
                <a:t>Bedrijfsspecifieke omstandigheden</a:t>
              </a:r>
              <a:endParaRPr lang="nl-BE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248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Afvalwaterzuiveringsproces optimaliseren ifv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eventueel </a:t>
            </a:r>
            <a:r>
              <a:rPr lang="nl-BE" sz="1800" dirty="0">
                <a:solidFill>
                  <a:schemeClr val="tx1"/>
                </a:solidFill>
              </a:rPr>
              <a:t>hergebruik of </a:t>
            </a:r>
            <a:r>
              <a:rPr lang="nl-BE" sz="1800" dirty="0" smtClean="0">
                <a:solidFill>
                  <a:schemeClr val="tx1"/>
                </a:solidFill>
              </a:rPr>
              <a:t>recyclage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lozingssituatie (RIO / OPP)</a:t>
            </a:r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endParaRPr lang="nl-BE" sz="1800" dirty="0" smtClean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800" dirty="0" smtClean="0">
                <a:solidFill>
                  <a:schemeClr val="tx1"/>
                </a:solidFill>
              </a:rPr>
              <a:t>uitgaande </a:t>
            </a:r>
            <a:r>
              <a:rPr lang="nl-BE" sz="1800" dirty="0">
                <a:solidFill>
                  <a:schemeClr val="tx1"/>
                </a:solidFill>
              </a:rPr>
              <a:t>afvalwaterstromen gescheiden </a:t>
            </a:r>
            <a:r>
              <a:rPr lang="nl-BE" sz="1800" dirty="0" smtClean="0">
                <a:solidFill>
                  <a:schemeClr val="tx1"/>
                </a:solidFill>
              </a:rPr>
              <a:t>opvangen</a:t>
            </a:r>
          </a:p>
          <a:p>
            <a:pPr marL="1257300" lvl="4" indent="-342900"/>
            <a:r>
              <a:rPr lang="nl-BE" sz="1800" dirty="0" smtClean="0">
                <a:solidFill>
                  <a:schemeClr val="tx1"/>
                </a:solidFill>
              </a:rPr>
              <a:t>zelfneutralisatie toepassen</a:t>
            </a:r>
          </a:p>
          <a:p>
            <a:pPr marL="1257300" lvl="4" indent="-342900"/>
            <a:r>
              <a:rPr lang="nl-BE" sz="1800" dirty="0" smtClean="0">
                <a:solidFill>
                  <a:schemeClr val="tx1"/>
                </a:solidFill>
              </a:rPr>
              <a:t>geschikte afvalwaterzuivering toepassen:</a:t>
            </a:r>
          </a:p>
          <a:p>
            <a:pPr marL="1714500" lvl="5" indent="-342900"/>
            <a:r>
              <a:rPr lang="nl-BE" sz="1800" dirty="0">
                <a:latin typeface="Trebuchet MS"/>
                <a:cs typeface="Trebuchet MS"/>
              </a:rPr>
              <a:t>primaire en/of secundaire en/of tertiaire </a:t>
            </a:r>
            <a:r>
              <a:rPr lang="nl-BE" sz="1800" dirty="0" smtClean="0">
                <a:latin typeface="Trebuchet MS"/>
                <a:cs typeface="Trebuchet MS"/>
              </a:rPr>
              <a:t>zuivering</a:t>
            </a:r>
          </a:p>
          <a:p>
            <a:pPr marL="1714500" lvl="5" indent="-342900"/>
            <a:r>
              <a:rPr lang="nl-BE" sz="1800" dirty="0" smtClean="0">
                <a:latin typeface="Trebuchet MS"/>
                <a:cs typeface="Trebuchet MS"/>
              </a:rPr>
              <a:t>goede </a:t>
            </a:r>
            <a:r>
              <a:rPr lang="nl-BE" sz="1800" dirty="0">
                <a:latin typeface="Trebuchet MS"/>
                <a:cs typeface="Trebuchet MS"/>
              </a:rPr>
              <a:t>dimensionering, opvolging en </a:t>
            </a:r>
            <a:r>
              <a:rPr lang="nl-BE" sz="1800" dirty="0" smtClean="0">
                <a:latin typeface="Trebuchet MS"/>
                <a:cs typeface="Trebuchet MS"/>
              </a:rPr>
              <a:t>bijsturing</a:t>
            </a:r>
          </a:p>
          <a:p>
            <a:pPr marL="1714500" lvl="5" indent="-342900"/>
            <a:endParaRPr lang="nl-BE" sz="1800" dirty="0" smtClean="0">
              <a:latin typeface="Trebuchet MS"/>
              <a:cs typeface="Trebuchet MS"/>
            </a:endParaRPr>
          </a:p>
          <a:p>
            <a:pPr marL="1371600" lvl="5" indent="0" algn="r">
              <a:buNone/>
            </a:pPr>
            <a:r>
              <a:rPr lang="nl-BE" sz="1600" b="1" dirty="0" smtClean="0"/>
              <a:t>						</a:t>
            </a:r>
          </a:p>
          <a:p>
            <a:pPr marL="1371600" lvl="5" indent="0" algn="r">
              <a:buNone/>
            </a:pPr>
            <a:r>
              <a:rPr lang="nl-BE" sz="1600" b="1" dirty="0"/>
              <a:t>	</a:t>
            </a:r>
            <a:r>
              <a:rPr lang="nl-BE" sz="1600" b="1" dirty="0" smtClean="0"/>
              <a:t>	</a:t>
            </a:r>
            <a:r>
              <a:rPr lang="nl-BE" sz="1400" b="1" dirty="0" smtClean="0"/>
              <a:t>WASS </a:t>
            </a:r>
            <a:r>
              <a:rPr lang="nl-BE" sz="1400" b="1" dirty="0"/>
              <a:t>(WAterzuiveringsSelectieSysteem</a:t>
            </a:r>
            <a:r>
              <a:rPr lang="nl-BE" sz="1400" b="1" dirty="0" smtClean="0"/>
              <a:t>) </a:t>
            </a:r>
            <a:r>
              <a:rPr lang="nl-BE" sz="1400" dirty="0">
                <a:hlinkClick r:id="rId3"/>
              </a:rPr>
              <a:t>http://</a:t>
            </a:r>
            <a:r>
              <a:rPr lang="nl-BE" sz="1400" dirty="0" smtClean="0">
                <a:hlinkClick r:id="rId3"/>
              </a:rPr>
              <a:t>www.emis.vito.be/node/94</a:t>
            </a:r>
            <a:endParaRPr lang="nl-BE" sz="1400" dirty="0" smtClean="0"/>
          </a:p>
          <a:p>
            <a:pPr marL="1714500" lvl="5" indent="-342900"/>
            <a:endParaRPr lang="nl-BE" sz="1800" dirty="0">
              <a:latin typeface="Trebuchet MS"/>
              <a:cs typeface="Trebuchet M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Afvalwater oordeelkundig toepassen, behandelen en/of lozen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239397" y="2060848"/>
            <a:ext cx="2088232" cy="694202"/>
            <a:chOff x="6588224" y="4929458"/>
            <a:chExt cx="2088232" cy="694202"/>
          </a:xfrm>
        </p:grpSpPr>
        <p:pic>
          <p:nvPicPr>
            <p:cNvPr id="3075" name="Picture 3" descr="C:\Users\derdena\AppData\Local\Microsoft\Windows\Temporary Internet Files\Content.IE5\X9CKV6B4\exclamation-mark-310101_64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929458"/>
              <a:ext cx="695289" cy="694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7380312" y="5085184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dirty="0" smtClean="0"/>
                <a:t>Bedrijfsspecifieke omstandigheden</a:t>
              </a:r>
              <a:endParaRPr lang="nl-BE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038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BBT </a:t>
            </a:r>
            <a:r>
              <a:rPr lang="nl-BE" sz="1800" dirty="0" smtClean="0">
                <a:solidFill>
                  <a:schemeClr val="tx1"/>
                </a:solidFill>
              </a:rPr>
              <a:t>voor OPP lozers is minimaal:</a:t>
            </a:r>
          </a:p>
          <a:p>
            <a:pPr marL="800100" lvl="3" indent="-342900"/>
            <a:r>
              <a:rPr lang="nl-BE" sz="1800" dirty="0">
                <a:solidFill>
                  <a:schemeClr val="tx1"/>
                </a:solidFill>
              </a:rPr>
              <a:t>p</a:t>
            </a:r>
            <a:r>
              <a:rPr lang="nl-BE" sz="1800" dirty="0" smtClean="0">
                <a:solidFill>
                  <a:schemeClr val="tx1"/>
                </a:solidFill>
              </a:rPr>
              <a:t>rimaire zuivering, o.a</a:t>
            </a:r>
            <a:r>
              <a:rPr lang="nl-BE" sz="1800" dirty="0">
                <a:solidFill>
                  <a:schemeClr val="tx1"/>
                </a:solidFill>
              </a:rPr>
              <a:t>. zeef en </a:t>
            </a:r>
            <a:r>
              <a:rPr lang="nl-BE" sz="1800" dirty="0" smtClean="0">
                <a:solidFill>
                  <a:schemeClr val="tx1"/>
                </a:solidFill>
              </a:rPr>
              <a:t>vetvang (incl. regelmatig reinigen)</a:t>
            </a:r>
          </a:p>
          <a:p>
            <a:pPr marL="800100" lvl="3" indent="-342900"/>
            <a:r>
              <a:rPr lang="nl-BE" sz="1800" dirty="0">
                <a:solidFill>
                  <a:schemeClr val="tx1"/>
                </a:solidFill>
              </a:rPr>
              <a:t>s</a:t>
            </a:r>
            <a:r>
              <a:rPr lang="nl-BE" sz="1800" dirty="0" smtClean="0">
                <a:solidFill>
                  <a:schemeClr val="tx1"/>
                </a:solidFill>
              </a:rPr>
              <a:t>ecundaire zuivering, o.a. biologische </a:t>
            </a:r>
            <a:r>
              <a:rPr lang="nl-BE" sz="1800" dirty="0">
                <a:solidFill>
                  <a:schemeClr val="tx1"/>
                </a:solidFill>
              </a:rPr>
              <a:t>zuivering </a:t>
            </a:r>
            <a:r>
              <a:rPr lang="nl-BE" sz="1800" dirty="0" smtClean="0">
                <a:solidFill>
                  <a:schemeClr val="tx1"/>
                </a:solidFill>
              </a:rPr>
              <a:t>(incl. opvolging en bijsturing)</a:t>
            </a: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BBT voor </a:t>
            </a:r>
            <a:r>
              <a:rPr lang="nl-BE" sz="1800" dirty="0" smtClean="0">
                <a:solidFill>
                  <a:schemeClr val="tx1"/>
                </a:solidFill>
              </a:rPr>
              <a:t>RIO lozers:</a:t>
            </a:r>
            <a:endParaRPr lang="nl-BE" sz="1800" dirty="0">
              <a:solidFill>
                <a:schemeClr val="tx1"/>
              </a:solidFill>
            </a:endParaRP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voldoen aan criteria beoordeling lozing bedrijfsafvalwater </a:t>
            </a:r>
            <a:r>
              <a:rPr lang="nl-BE" sz="1800" dirty="0">
                <a:solidFill>
                  <a:schemeClr val="tx1"/>
                </a:solidFill>
              </a:rPr>
              <a:t>op </a:t>
            </a:r>
            <a:r>
              <a:rPr lang="nl-BE" sz="1800" dirty="0" smtClean="0">
                <a:solidFill>
                  <a:schemeClr val="tx1"/>
                </a:solidFill>
              </a:rPr>
              <a:t>RWZI </a:t>
            </a:r>
            <a:r>
              <a:rPr lang="nl-BE" sz="1300" dirty="0" smtClean="0">
                <a:solidFill>
                  <a:schemeClr val="tx1"/>
                </a:solidFill>
              </a:rPr>
              <a:t>(1) 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evt. primaire zuivering:</a:t>
            </a:r>
          </a:p>
          <a:p>
            <a:pPr marL="3086100" lvl="8" indent="-342900"/>
            <a:r>
              <a:rPr lang="nl-BE" sz="1700" dirty="0" smtClean="0"/>
              <a:t>r</a:t>
            </a:r>
            <a:r>
              <a:rPr lang="nl-BE" sz="1700" dirty="0" smtClean="0">
                <a:solidFill>
                  <a:schemeClr val="tx1"/>
                </a:solidFill>
              </a:rPr>
              <a:t>ooster (grove deeltjes)</a:t>
            </a:r>
          </a:p>
          <a:p>
            <a:pPr marL="3086100" lvl="8" indent="-342900"/>
            <a:r>
              <a:rPr lang="nl-BE" sz="1700" dirty="0" smtClean="0">
                <a:solidFill>
                  <a:schemeClr val="tx1"/>
                </a:solidFill>
              </a:rPr>
              <a:t>vetvang (vetdeeltjes) </a:t>
            </a:r>
          </a:p>
          <a:p>
            <a:pPr marL="3086100" lvl="8" indent="-342900"/>
            <a:r>
              <a:rPr lang="nl-BE" sz="1700" dirty="0">
                <a:solidFill>
                  <a:schemeClr val="tx1"/>
                </a:solidFill>
              </a:rPr>
              <a:t>bufferen en/of behandelen in bezinkingsbekken </a:t>
            </a:r>
            <a:r>
              <a:rPr lang="nl-BE" sz="1700" dirty="0" smtClean="0">
                <a:solidFill>
                  <a:schemeClr val="tx1"/>
                </a:solidFill>
              </a:rPr>
              <a:t>	</a:t>
            </a:r>
            <a:endParaRPr lang="nl-BE" sz="1700" dirty="0"/>
          </a:p>
          <a:p>
            <a:pPr marL="2743200" lvl="8" indent="0">
              <a:buNone/>
            </a:pPr>
            <a:r>
              <a:rPr lang="nl-BE" sz="1700" dirty="0" smtClean="0"/>
              <a:t>		- pieken </a:t>
            </a:r>
            <a:r>
              <a:rPr lang="nl-BE" sz="1700" dirty="0" smtClean="0">
                <a:solidFill>
                  <a:schemeClr val="tx1"/>
                </a:solidFill>
              </a:rPr>
              <a:t>voorkomen</a:t>
            </a:r>
          </a:p>
          <a:p>
            <a:pPr marL="2743200" lvl="8" indent="0">
              <a:buNone/>
            </a:pPr>
            <a:r>
              <a:rPr lang="nl-BE" sz="1700" dirty="0" smtClean="0">
                <a:solidFill>
                  <a:schemeClr val="tx1"/>
                </a:solidFill>
              </a:rPr>
              <a:t>		- ZS + aangehechte deeltjes, bv.</a:t>
            </a:r>
          </a:p>
          <a:p>
            <a:pPr marL="2743200" lvl="8" indent="0">
              <a:buNone/>
            </a:pPr>
            <a:r>
              <a:rPr lang="nl-BE" sz="1700" dirty="0"/>
              <a:t>	</a:t>
            </a:r>
            <a:r>
              <a:rPr lang="nl-BE" sz="1700" dirty="0" smtClean="0"/>
              <a:t>	</a:t>
            </a:r>
            <a:r>
              <a:rPr lang="nl-BE" sz="1700" dirty="0" smtClean="0">
                <a:solidFill>
                  <a:schemeClr val="tx1"/>
                </a:solidFill>
              </a:rPr>
              <a:t>zware metalen (komen terecht </a:t>
            </a:r>
            <a:r>
              <a:rPr lang="nl-BE" sz="1700" dirty="0">
                <a:solidFill>
                  <a:schemeClr val="tx1"/>
                </a:solidFill>
              </a:rPr>
              <a:t>in </a:t>
            </a:r>
            <a:r>
              <a:rPr lang="nl-BE" sz="1700" dirty="0" smtClean="0">
                <a:solidFill>
                  <a:schemeClr val="tx1"/>
                </a:solidFill>
              </a:rPr>
              <a:t>						bezinksel/slibfractie)</a:t>
            </a:r>
          </a:p>
          <a:p>
            <a:pPr marL="1714500" lvl="5" indent="-342900"/>
            <a:endParaRPr lang="nl-BE" sz="1800" dirty="0">
              <a:solidFill>
                <a:schemeClr val="tx1"/>
              </a:solidFill>
            </a:endParaRPr>
          </a:p>
          <a:p>
            <a:pPr marL="0" lvl="2" indent="0" algn="r">
              <a:buNone/>
            </a:pPr>
            <a:r>
              <a:rPr lang="nl-BE" sz="1300" dirty="0" smtClean="0">
                <a:solidFill>
                  <a:schemeClr val="tx1"/>
                </a:solidFill>
              </a:rPr>
              <a:t>							</a:t>
            </a:r>
            <a:endParaRPr lang="nl-BE" sz="18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1520" y="3888255"/>
            <a:ext cx="2813865" cy="2863074"/>
            <a:chOff x="251520" y="3888255"/>
            <a:chExt cx="2813865" cy="2863074"/>
          </a:xfrm>
        </p:grpSpPr>
        <p:pic>
          <p:nvPicPr>
            <p:cNvPr id="4108" name="Picture 12" descr="C:\Users\derdena\AppData\Local\Microsoft\Windows\Temporary Internet Files\Content.IE5\X9CKV6B4\paper-clip-23614_64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888255"/>
              <a:ext cx="2813865" cy="2863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187624" y="4581128"/>
              <a:ext cx="177486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914400"/>
              <a:r>
                <a:rPr lang="nl-BE" sz="1400" b="1" dirty="0" smtClean="0"/>
                <a:t>voor lozers op RIO: biologische </a:t>
              </a:r>
              <a:r>
                <a:rPr lang="nl-BE" sz="1400" b="1" dirty="0"/>
                <a:t>zuivering ≠ </a:t>
              </a:r>
              <a:r>
                <a:rPr lang="nl-BE" sz="1400" b="1" dirty="0" smtClean="0"/>
                <a:t>BBT</a:t>
              </a:r>
              <a:endParaRPr lang="nl-BE" sz="1400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3568" y="5629890"/>
              <a:ext cx="227891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-457200"/>
              <a:r>
                <a:rPr lang="nl-BE" sz="1400" dirty="0" smtClean="0"/>
                <a:t>BZV</a:t>
              </a:r>
              <a:r>
                <a:rPr lang="nl-BE" sz="1400" dirty="0"/>
                <a:t>, CZV, </a:t>
              </a:r>
              <a:r>
                <a:rPr lang="nl-BE" sz="1400" dirty="0" smtClean="0"/>
                <a:t>ZS, Ntot </a:t>
              </a:r>
              <a:r>
                <a:rPr lang="nl-BE" sz="1400" dirty="0"/>
                <a:t>en Ptot afgebroken/verwijderd  thv RWZI (o.a. biologie)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Afvalwater oordeelkundig toepassen, behandelen en/of lozen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004048" y="5445224"/>
            <a:ext cx="41399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ct val="20000"/>
              </a:spcBef>
              <a:buClr>
                <a:srgbClr val="231F20"/>
              </a:buClr>
            </a:pPr>
            <a:r>
              <a:rPr lang="nl-BE" sz="1000" dirty="0">
                <a:solidFill>
                  <a:srgbClr val="231F20"/>
                </a:solidFill>
              </a:rPr>
              <a:t>(1) uitvoeringsbesluit van 21/02/2014 </a:t>
            </a:r>
            <a:r>
              <a:rPr lang="nl-BE" sz="1000" dirty="0" smtClean="0">
                <a:solidFill>
                  <a:srgbClr val="231F20"/>
                </a:solidFill>
              </a:rPr>
              <a:t>– Besluit </a:t>
            </a:r>
            <a:r>
              <a:rPr lang="nl-BE" sz="1000" dirty="0">
                <a:solidFill>
                  <a:srgbClr val="231F20"/>
                </a:solidFill>
              </a:rPr>
              <a:t>van de Vlaamse Regering </a:t>
            </a:r>
            <a:r>
              <a:rPr lang="nl-BE" sz="1000" dirty="0" smtClean="0">
                <a:solidFill>
                  <a:srgbClr val="231F20"/>
                </a:solidFill>
              </a:rPr>
              <a:t>houdende vaststelling </a:t>
            </a:r>
            <a:r>
              <a:rPr lang="nl-BE" sz="1000" dirty="0">
                <a:solidFill>
                  <a:srgbClr val="231F20"/>
                </a:solidFill>
              </a:rPr>
              <a:t>van </a:t>
            </a:r>
            <a:r>
              <a:rPr lang="nl-BE" sz="1000" dirty="0" smtClean="0">
                <a:solidFill>
                  <a:srgbClr val="231F20"/>
                </a:solidFill>
              </a:rPr>
              <a:t>de regels  </a:t>
            </a:r>
            <a:r>
              <a:rPr lang="nl-BE" sz="1000" dirty="0">
                <a:solidFill>
                  <a:srgbClr val="231F20"/>
                </a:solidFill>
              </a:rPr>
              <a:t>inzake </a:t>
            </a:r>
            <a:r>
              <a:rPr lang="nl-BE" sz="1000" dirty="0" smtClean="0">
                <a:solidFill>
                  <a:srgbClr val="231F20"/>
                </a:solidFill>
              </a:rPr>
              <a:t>het lozen </a:t>
            </a:r>
            <a:r>
              <a:rPr lang="nl-BE" sz="1000" dirty="0">
                <a:solidFill>
                  <a:srgbClr val="231F20"/>
                </a:solidFill>
              </a:rPr>
              <a:t>van bedrijfsafvalwater op </a:t>
            </a:r>
            <a:r>
              <a:rPr lang="nl-BE" sz="1000" dirty="0" smtClean="0">
                <a:solidFill>
                  <a:srgbClr val="231F20"/>
                </a:solidFill>
              </a:rPr>
              <a:t>een openbare </a:t>
            </a:r>
            <a:r>
              <a:rPr lang="nl-BE" sz="1000" dirty="0">
                <a:solidFill>
                  <a:srgbClr val="231F20"/>
                </a:solidFill>
              </a:rPr>
              <a:t>rioolwaterzuiveringsinstallatie</a:t>
            </a:r>
          </a:p>
        </p:txBody>
      </p:sp>
    </p:spTree>
    <p:extLst>
      <p:ext uri="{BB962C8B-B14F-4D97-AF65-F5344CB8AC3E}">
        <p14:creationId xmlns:p14="http://schemas.microsoft.com/office/powerpoint/2010/main" val="24127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 en enkele voorbeelden van concrete invulling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7747" t="21701" r="21585" b="12142"/>
          <a:stretch/>
        </p:blipFill>
        <p:spPr bwMode="auto">
          <a:xfrm>
            <a:off x="683568" y="1412776"/>
            <a:ext cx="6675579" cy="46841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71600" y="3623822"/>
            <a:ext cx="3182069" cy="252028"/>
          </a:xfrm>
          <a:prstGeom prst="roundRect">
            <a:avLst/>
          </a:prstGeom>
          <a:solidFill>
            <a:srgbClr val="0070C0">
              <a:alpha val="20000"/>
            </a:srgbClr>
          </a:solidFill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Rounded Rectangle 9"/>
          <p:cNvSpPr/>
          <p:nvPr/>
        </p:nvSpPr>
        <p:spPr>
          <a:xfrm rot="5400000">
            <a:off x="5598114" y="3331789"/>
            <a:ext cx="1836204" cy="158418"/>
          </a:xfrm>
          <a:prstGeom prst="round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852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lvl="2" indent="-285750"/>
            <a:r>
              <a:rPr lang="nl-BE" sz="1800" dirty="0">
                <a:solidFill>
                  <a:schemeClr val="tx1"/>
                </a:solidFill>
              </a:rPr>
              <a:t>Goede productieplanning (beperken aantal reinigingsmomenten)</a:t>
            </a:r>
          </a:p>
          <a:p>
            <a:pPr marL="342900" lvl="2" indent="-342900"/>
            <a:endParaRPr lang="nl-BE" sz="1800" dirty="0">
              <a:solidFill>
                <a:schemeClr val="tx1"/>
              </a:solidFill>
            </a:endParaRPr>
          </a:p>
          <a:p>
            <a:pPr marL="285750" lvl="2" indent="-285750"/>
            <a:r>
              <a:rPr lang="nl-BE" sz="1800" dirty="0" smtClean="0">
                <a:solidFill>
                  <a:schemeClr val="tx1"/>
                </a:solidFill>
              </a:rPr>
              <a:t>Reinigingsprocessen </a:t>
            </a:r>
            <a:r>
              <a:rPr lang="nl-BE" sz="1800" dirty="0">
                <a:solidFill>
                  <a:schemeClr val="tx1"/>
                </a:solidFill>
              </a:rPr>
              <a:t>optimaliseren, bv. </a:t>
            </a:r>
            <a:endParaRPr lang="nl-BE" sz="1800" dirty="0" smtClean="0">
              <a:solidFill>
                <a:schemeClr val="tx1"/>
              </a:solidFill>
            </a:endParaRPr>
          </a:p>
          <a:p>
            <a:pPr marL="742950" lvl="3" indent="-285750"/>
            <a:r>
              <a:rPr lang="nl-BE" sz="1800" dirty="0">
                <a:solidFill>
                  <a:schemeClr val="tx1"/>
                </a:solidFill>
              </a:rPr>
              <a:t>s</a:t>
            </a:r>
            <a:r>
              <a:rPr lang="nl-BE" sz="1800" dirty="0" smtClean="0">
                <a:solidFill>
                  <a:schemeClr val="tx1"/>
                </a:solidFill>
              </a:rPr>
              <a:t>tappenplan toepassen</a:t>
            </a:r>
            <a:endParaRPr lang="nl-BE" sz="1800" dirty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800" dirty="0">
                <a:solidFill>
                  <a:schemeClr val="tx1"/>
                </a:solidFill>
              </a:rPr>
              <a:t>één alkalisch reinigingsmiddel (zonder hypochloriet);</a:t>
            </a:r>
          </a:p>
          <a:p>
            <a:pPr marL="1257300" lvl="4" indent="-342900"/>
            <a:r>
              <a:rPr lang="nl-BE" sz="1800" dirty="0">
                <a:solidFill>
                  <a:schemeClr val="tx1"/>
                </a:solidFill>
              </a:rPr>
              <a:t>één zuur reinigingsmiddel;</a:t>
            </a:r>
          </a:p>
          <a:p>
            <a:pPr marL="1257300" lvl="4" indent="-342900"/>
            <a:r>
              <a:rPr lang="nl-BE" sz="1800" dirty="0">
                <a:solidFill>
                  <a:schemeClr val="tx1"/>
                </a:solidFill>
              </a:rPr>
              <a:t>één desinfectiemiddel (goed gedoseerd, met voldoende kiemdodende werking)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reinigingsoplossing </a:t>
            </a:r>
            <a:r>
              <a:rPr lang="nl-BE" sz="1800" dirty="0">
                <a:solidFill>
                  <a:schemeClr val="tx1"/>
                </a:solidFill>
              </a:rPr>
              <a:t>hergebruiken</a:t>
            </a:r>
          </a:p>
          <a:p>
            <a:pPr marL="342900" lvl="2" indent="-342900"/>
            <a:endParaRPr lang="nl-BE" sz="1800" dirty="0" smtClean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Gebruik chemicaliën thv AWZI optimaliseren</a:t>
            </a:r>
          </a:p>
          <a:p>
            <a:pPr marL="800100" lvl="3" indent="-342900"/>
            <a:r>
              <a:rPr lang="nl-BE" sz="1800" dirty="0">
                <a:solidFill>
                  <a:schemeClr val="tx1"/>
                </a:solidFill>
              </a:rPr>
              <a:t>onder- of overdosering </a:t>
            </a:r>
            <a:r>
              <a:rPr lang="nl-BE" sz="1800" dirty="0" smtClean="0">
                <a:solidFill>
                  <a:schemeClr val="tx1"/>
                </a:solidFill>
              </a:rPr>
              <a:t>van bv. FeCl</a:t>
            </a:r>
            <a:r>
              <a:rPr lang="nl-BE" sz="1800" baseline="-25000" dirty="0" smtClean="0">
                <a:solidFill>
                  <a:schemeClr val="tx1"/>
                </a:solidFill>
              </a:rPr>
              <a:t>3</a:t>
            </a:r>
            <a:r>
              <a:rPr lang="nl-BE" sz="1800" dirty="0" smtClean="0">
                <a:solidFill>
                  <a:schemeClr val="tx1"/>
                </a:solidFill>
              </a:rPr>
              <a:t> voorkomen</a:t>
            </a:r>
          </a:p>
          <a:p>
            <a:pPr marL="1257300" lvl="4" indent="-342900"/>
            <a:r>
              <a:rPr lang="nl-BE" sz="1800" dirty="0" smtClean="0">
                <a:solidFill>
                  <a:schemeClr val="tx1"/>
                </a:solidFill>
              </a:rPr>
              <a:t>automatische doseerapparatuur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P-concentratie </a:t>
            </a:r>
            <a:r>
              <a:rPr lang="nl-BE" sz="1800" dirty="0">
                <a:solidFill>
                  <a:schemeClr val="tx1"/>
                </a:solidFill>
              </a:rPr>
              <a:t>in </a:t>
            </a:r>
            <a:r>
              <a:rPr lang="nl-BE" sz="1800" dirty="0" smtClean="0">
                <a:solidFill>
                  <a:schemeClr val="tx1"/>
                </a:solidFill>
              </a:rPr>
              <a:t>afvalwater beperken door frequente/continue monitoring, bv.</a:t>
            </a:r>
            <a:endParaRPr lang="nl-BE" sz="1800" dirty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800" dirty="0" smtClean="0">
                <a:solidFill>
                  <a:schemeClr val="tx1"/>
                </a:solidFill>
              </a:rPr>
              <a:t>(continue </a:t>
            </a:r>
            <a:r>
              <a:rPr lang="nl-BE" sz="1800" dirty="0">
                <a:solidFill>
                  <a:schemeClr val="tx1"/>
                </a:solidFill>
              </a:rPr>
              <a:t>via on-line meting) monitoren</a:t>
            </a:r>
          </a:p>
          <a:p>
            <a:pPr marL="1257300" lvl="4" indent="-342900"/>
            <a:r>
              <a:rPr lang="nl-BE" sz="1800" dirty="0">
                <a:solidFill>
                  <a:schemeClr val="tx1"/>
                </a:solidFill>
              </a:rPr>
              <a:t>dosering afstemmen op metingen</a:t>
            </a:r>
          </a:p>
          <a:p>
            <a:pPr marL="1257300" lvl="4" indent="-342900"/>
            <a:r>
              <a:rPr lang="nl-BE" sz="1800" dirty="0">
                <a:solidFill>
                  <a:schemeClr val="tx1"/>
                </a:solidFill>
              </a:rPr>
              <a:t>meetapparatuur regelmatig onderhouden en/of ijken </a:t>
            </a:r>
          </a:p>
          <a:p>
            <a:pPr marL="1257300" lvl="4" indent="-342900"/>
            <a:endParaRPr lang="nl-BE" sz="1800" dirty="0" smtClean="0">
              <a:solidFill>
                <a:schemeClr val="tx1"/>
              </a:solidFill>
            </a:endParaRPr>
          </a:p>
          <a:p>
            <a:pPr marL="342900" lvl="2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Het gebruik van voor het milieu schadelijke chemicaliën vermijden en/of beperken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5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2" indent="-342900"/>
            <a:r>
              <a:rPr lang="nl-BE" sz="1900" dirty="0">
                <a:solidFill>
                  <a:schemeClr val="tx1"/>
                </a:solidFill>
              </a:rPr>
              <a:t>A</a:t>
            </a:r>
            <a:r>
              <a:rPr lang="nl-BE" sz="1900" dirty="0" smtClean="0">
                <a:solidFill>
                  <a:schemeClr val="tx1"/>
                </a:solidFill>
              </a:rPr>
              <a:t>lternatieve chemicaliën voor reiniging/desinfectie toepassen</a:t>
            </a:r>
          </a:p>
          <a:p>
            <a:pPr marL="800100" lvl="3" indent="-342900"/>
            <a:r>
              <a:rPr lang="nl-BE" sz="1700" dirty="0">
                <a:solidFill>
                  <a:schemeClr val="tx1"/>
                </a:solidFill>
              </a:rPr>
              <a:t>v</a:t>
            </a:r>
            <a:r>
              <a:rPr lang="nl-BE" sz="1700" dirty="0" smtClean="0">
                <a:solidFill>
                  <a:schemeClr val="tx1"/>
                </a:solidFill>
              </a:rPr>
              <a:t>oorkeur: </a:t>
            </a:r>
            <a:r>
              <a:rPr lang="nl-BE" sz="1700" dirty="0">
                <a:solidFill>
                  <a:schemeClr val="tx1"/>
                </a:solidFill>
              </a:rPr>
              <a:t>totaal biodegradeerbare en/of bioëlimineerbare </a:t>
            </a:r>
            <a:r>
              <a:rPr lang="nl-BE" sz="1700" dirty="0" smtClean="0">
                <a:solidFill>
                  <a:schemeClr val="tx1"/>
                </a:solidFill>
              </a:rPr>
              <a:t>stoffen, </a:t>
            </a:r>
            <a:r>
              <a:rPr lang="nl-BE" sz="1700" dirty="0">
                <a:solidFill>
                  <a:schemeClr val="tx1"/>
                </a:solidFill>
              </a:rPr>
              <a:t>met lage humane en ecologische toxiciteit en </a:t>
            </a:r>
            <a:r>
              <a:rPr lang="nl-BE" sz="1700" dirty="0" smtClean="0">
                <a:solidFill>
                  <a:schemeClr val="tx1"/>
                </a:solidFill>
              </a:rPr>
              <a:t>laag </a:t>
            </a:r>
            <a:r>
              <a:rPr lang="nl-BE" sz="1700" dirty="0">
                <a:solidFill>
                  <a:schemeClr val="tx1"/>
                </a:solidFill>
              </a:rPr>
              <a:t>emissie- en </a:t>
            </a:r>
            <a:r>
              <a:rPr lang="nl-BE" sz="1700" dirty="0" smtClean="0">
                <a:solidFill>
                  <a:schemeClr val="tx1"/>
                </a:solidFill>
              </a:rPr>
              <a:t>geurniveau</a:t>
            </a:r>
          </a:p>
          <a:p>
            <a:pPr marL="800100" lvl="3" indent="-342900"/>
            <a:r>
              <a:rPr lang="nl-BE" sz="1700" dirty="0" smtClean="0">
                <a:solidFill>
                  <a:schemeClr val="tx1"/>
                </a:solidFill>
              </a:rPr>
              <a:t>wettelijke bepalingen, bv</a:t>
            </a:r>
            <a:r>
              <a:rPr lang="nl-BE" sz="1700" dirty="0">
                <a:solidFill>
                  <a:schemeClr val="tx1"/>
                </a:solidFill>
              </a:rPr>
              <a:t>. </a:t>
            </a:r>
            <a:endParaRPr lang="nl-BE" sz="1700" dirty="0" smtClean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700" dirty="0" smtClean="0">
                <a:solidFill>
                  <a:schemeClr val="tx1"/>
                </a:solidFill>
              </a:rPr>
              <a:t>officiële </a:t>
            </a:r>
            <a:r>
              <a:rPr lang="nl-BE" sz="1700" dirty="0">
                <a:solidFill>
                  <a:schemeClr val="tx1"/>
                </a:solidFill>
              </a:rPr>
              <a:t>lijst </a:t>
            </a:r>
            <a:r>
              <a:rPr lang="nl-BE" sz="1700" dirty="0" smtClean="0">
                <a:solidFill>
                  <a:schemeClr val="tx1"/>
                </a:solidFill>
              </a:rPr>
              <a:t>toegelaten </a:t>
            </a:r>
            <a:r>
              <a:rPr lang="nl-BE" sz="1700" dirty="0">
                <a:solidFill>
                  <a:schemeClr val="tx1"/>
                </a:solidFill>
              </a:rPr>
              <a:t>reinigings- en </a:t>
            </a:r>
            <a:r>
              <a:rPr lang="nl-BE" sz="1700" dirty="0" smtClean="0">
                <a:solidFill>
                  <a:schemeClr val="tx1"/>
                </a:solidFill>
              </a:rPr>
              <a:t>desinfectieproducten</a:t>
            </a:r>
          </a:p>
          <a:p>
            <a:pPr marL="1257300" lvl="4" indent="-342900"/>
            <a:r>
              <a:rPr lang="nl-BE" sz="1700" dirty="0" smtClean="0">
                <a:solidFill>
                  <a:schemeClr val="tx1"/>
                </a:solidFill>
              </a:rPr>
              <a:t>detergentverordening</a:t>
            </a:r>
          </a:p>
          <a:p>
            <a:pPr marL="1257300" lvl="4" indent="-342900"/>
            <a:r>
              <a:rPr lang="nl-BE" sz="1700" dirty="0">
                <a:solidFill>
                  <a:schemeClr val="tx1"/>
                </a:solidFill>
              </a:rPr>
              <a:t>b</a:t>
            </a:r>
            <a:r>
              <a:rPr lang="nl-BE" sz="1700" dirty="0" smtClean="0">
                <a:solidFill>
                  <a:schemeClr val="tx1"/>
                </a:solidFill>
              </a:rPr>
              <a:t>iocideverordering</a:t>
            </a:r>
          </a:p>
          <a:p>
            <a:pPr marL="800100" lvl="3" indent="-342900"/>
            <a:r>
              <a:rPr lang="nl-BE" sz="1700" dirty="0" smtClean="0">
                <a:solidFill>
                  <a:schemeClr val="tx1"/>
                </a:solidFill>
              </a:rPr>
              <a:t>evt. </a:t>
            </a:r>
            <a:r>
              <a:rPr lang="nl-BE" sz="1700" dirty="0">
                <a:solidFill>
                  <a:schemeClr val="tx1"/>
                </a:solidFill>
              </a:rPr>
              <a:t>producten met EU </a:t>
            </a:r>
            <a:r>
              <a:rPr lang="nl-BE" sz="1700" dirty="0" smtClean="0">
                <a:solidFill>
                  <a:schemeClr val="tx1"/>
                </a:solidFill>
              </a:rPr>
              <a:t>Ecolabel (vrijwillige keuze)</a:t>
            </a:r>
          </a:p>
          <a:p>
            <a:pPr marL="800100" lvl="3" indent="-342900"/>
            <a:endParaRPr lang="nl-BE" sz="1700" dirty="0" smtClean="0">
              <a:solidFill>
                <a:schemeClr val="tx1"/>
              </a:solidFill>
            </a:endParaRPr>
          </a:p>
          <a:p>
            <a:pPr marL="800100" lvl="3" indent="-342900"/>
            <a:r>
              <a:rPr lang="nl-BE" sz="1700" dirty="0" smtClean="0">
                <a:solidFill>
                  <a:schemeClr val="tx1"/>
                </a:solidFill>
              </a:rPr>
              <a:t>voorbeelden:</a:t>
            </a:r>
            <a:endParaRPr lang="nl-BE" sz="1700" dirty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700" dirty="0" smtClean="0">
                <a:solidFill>
                  <a:schemeClr val="tx1"/>
                </a:solidFill>
              </a:rPr>
              <a:t>detergenten </a:t>
            </a:r>
            <a:r>
              <a:rPr lang="nl-BE" sz="1700" dirty="0">
                <a:solidFill>
                  <a:schemeClr val="tx1"/>
                </a:solidFill>
              </a:rPr>
              <a:t>met een laag P-gehalte;</a:t>
            </a:r>
          </a:p>
          <a:p>
            <a:pPr marL="1257300" lvl="4" indent="-342900"/>
            <a:r>
              <a:rPr lang="nl-BE" sz="1700" dirty="0" smtClean="0">
                <a:solidFill>
                  <a:schemeClr val="tx1"/>
                </a:solidFill>
              </a:rPr>
              <a:t>niet-oxiderende biociden, bv. gemakkelijk </a:t>
            </a:r>
            <a:r>
              <a:rPr lang="nl-BE" sz="1700" dirty="0">
                <a:solidFill>
                  <a:schemeClr val="tx1"/>
                </a:solidFill>
              </a:rPr>
              <a:t>afbreekbare </a:t>
            </a:r>
            <a:r>
              <a:rPr lang="nl-BE" sz="1700">
                <a:solidFill>
                  <a:schemeClr val="tx1"/>
                </a:solidFill>
              </a:rPr>
              <a:t>quaternaire </a:t>
            </a:r>
            <a:r>
              <a:rPr lang="nl-BE" sz="1700" smtClean="0">
                <a:solidFill>
                  <a:schemeClr val="tx1"/>
                </a:solidFill>
              </a:rPr>
              <a:t>ammoniumzouten, </a:t>
            </a:r>
            <a:r>
              <a:rPr lang="nl-BE" sz="1700" dirty="0">
                <a:solidFill>
                  <a:schemeClr val="tx1"/>
                </a:solidFill>
              </a:rPr>
              <a:t>ozon, UV-straling, </a:t>
            </a:r>
            <a:r>
              <a:rPr lang="nl-BE" sz="1700" dirty="0" smtClean="0">
                <a:solidFill>
                  <a:schemeClr val="tx1"/>
                </a:solidFill>
              </a:rPr>
              <a:t>stoom (als alternatief </a:t>
            </a:r>
            <a:r>
              <a:rPr lang="nl-BE" sz="1700" dirty="0">
                <a:solidFill>
                  <a:schemeClr val="tx1"/>
                </a:solidFill>
              </a:rPr>
              <a:t>voor gehalogeneerde oxiderende </a:t>
            </a:r>
            <a:r>
              <a:rPr lang="nl-BE" sz="1700" dirty="0" smtClean="0">
                <a:solidFill>
                  <a:schemeClr val="tx1"/>
                </a:solidFill>
              </a:rPr>
              <a:t>biociden);</a:t>
            </a:r>
            <a:endParaRPr lang="nl-BE" sz="1700" dirty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700" dirty="0" smtClean="0">
                <a:solidFill>
                  <a:schemeClr val="tx1"/>
                </a:solidFill>
              </a:rPr>
              <a:t>peroxyazijnzuur </a:t>
            </a:r>
            <a:r>
              <a:rPr lang="nl-BE" sz="1700" dirty="0">
                <a:solidFill>
                  <a:schemeClr val="tx1"/>
                </a:solidFill>
              </a:rPr>
              <a:t>(5-15%), citroenzuur, fosforzuur en reinigingsmiddelen op basis van </a:t>
            </a:r>
            <a:r>
              <a:rPr lang="nl-BE" sz="1700" dirty="0" smtClean="0">
                <a:solidFill>
                  <a:schemeClr val="tx1"/>
                </a:solidFill>
              </a:rPr>
              <a:t>enzymen (als </a:t>
            </a:r>
            <a:r>
              <a:rPr lang="nl-BE" sz="1700" dirty="0">
                <a:solidFill>
                  <a:schemeClr val="tx1"/>
                </a:solidFill>
              </a:rPr>
              <a:t>alternatief voor </a:t>
            </a:r>
            <a:r>
              <a:rPr lang="nl-BE" sz="1700" dirty="0" smtClean="0">
                <a:solidFill>
                  <a:schemeClr val="tx1"/>
                </a:solidFill>
              </a:rPr>
              <a:t>EDTA)</a:t>
            </a: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Het gebruik van voor het milieu schadelijke chemicaliën vermijden en/of beperken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Inleiding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BREF Food, Drink and Milk Industries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Korte Historiek BBT-studie</a:t>
            </a:r>
          </a:p>
          <a:p>
            <a:pPr marL="800100" lvl="3" indent="-342900"/>
            <a:endParaRPr lang="nl-BE" sz="1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Resultaten en aanbevelingen BBT-studie vlees en vis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Algemeen overzicht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BBT en enkele voorbeelden van concrete invulling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BBT-GEN’s: van lozingsdata naar normvoorstellen wateremissies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Samenvatting</a:t>
            </a: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Discussie en vragen</a:t>
            </a: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BBT-studie voor de vlees- en visverwerkende </a:t>
            </a:r>
            <a:r>
              <a:rPr lang="nl-BE" dirty="0" smtClean="0"/>
              <a:t>industrie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8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1600" kern="0" dirty="0" smtClean="0">
                <a:solidFill>
                  <a:schemeClr val="tx1"/>
                </a:solidFill>
              </a:rPr>
              <a:t>VMM </a:t>
            </a:r>
            <a:r>
              <a:rPr lang="nl-BE" sz="1600" kern="0" dirty="0">
                <a:solidFill>
                  <a:schemeClr val="tx1"/>
                </a:solidFill>
              </a:rPr>
              <a:t>AVOS databank (2011, 2012, 2013, 2014)</a:t>
            </a:r>
          </a:p>
          <a:p>
            <a:pPr lvl="1"/>
            <a:r>
              <a:rPr lang="nl-BE" sz="1600" dirty="0">
                <a:solidFill>
                  <a:schemeClr val="tx1"/>
                </a:solidFill>
              </a:rPr>
              <a:t>bedrijven die vergund zijn onder één of meerdere VLAREM-I (sub)rubrieken 45.4.c, 45.4.d, 45.4.e, 45.4.f, 45.5.b, 45.5.c, 45.16.1°, 45.16.3°, 45.17.2°, 45.18.d</a:t>
            </a:r>
          </a:p>
          <a:p>
            <a:endParaRPr lang="nl-BE" sz="1600" kern="0" dirty="0">
              <a:solidFill>
                <a:schemeClr val="tx1"/>
              </a:solidFill>
            </a:endParaRPr>
          </a:p>
          <a:p>
            <a:endParaRPr lang="nl-BE" sz="1600" kern="0" dirty="0">
              <a:solidFill>
                <a:schemeClr val="tx1"/>
              </a:solidFill>
            </a:endParaRPr>
          </a:p>
          <a:p>
            <a:endParaRPr lang="nl-BE" sz="1600" kern="0" dirty="0" smtClean="0">
              <a:solidFill>
                <a:schemeClr val="tx1"/>
              </a:solidFill>
            </a:endParaRPr>
          </a:p>
          <a:p>
            <a:endParaRPr lang="nl-BE" sz="1600" kern="0" dirty="0">
              <a:solidFill>
                <a:schemeClr val="tx1"/>
              </a:solidFill>
            </a:endParaRPr>
          </a:p>
          <a:p>
            <a:endParaRPr lang="nl-BE" sz="1600" kern="0" dirty="0">
              <a:solidFill>
                <a:schemeClr val="tx1"/>
              </a:solidFill>
            </a:endParaRPr>
          </a:p>
          <a:p>
            <a:endParaRPr lang="nl-BE" sz="1600" kern="0" dirty="0" smtClean="0">
              <a:solidFill>
                <a:schemeClr val="tx1"/>
              </a:solidFill>
            </a:endParaRPr>
          </a:p>
          <a:p>
            <a:r>
              <a:rPr lang="nl-BE" sz="1600" kern="0" dirty="0" smtClean="0">
                <a:solidFill>
                  <a:schemeClr val="tx1"/>
                </a:solidFill>
              </a:rPr>
              <a:t>Grafieken </a:t>
            </a:r>
            <a:r>
              <a:rPr lang="nl-BE" sz="1600" kern="0" dirty="0">
                <a:solidFill>
                  <a:schemeClr val="tx1"/>
                </a:solidFill>
              </a:rPr>
              <a:t>in “R” – open source programma voor statische analyses </a:t>
            </a:r>
          </a:p>
          <a:p>
            <a:pPr marL="800100" lvl="3" indent="-342900"/>
            <a:endParaRPr lang="nl-BE" sz="16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BBT-GEN’s: van </a:t>
            </a:r>
            <a:r>
              <a:rPr lang="nl-BE" sz="1600" b="1" dirty="0"/>
              <a:t>lozingsdata</a:t>
            </a:r>
            <a:r>
              <a:rPr lang="nl-BE" dirty="0"/>
              <a:t> naar normvoorstellen wateremissies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94600"/>
            <a:ext cx="5976664" cy="134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65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Inleiding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BREF Food, Drink and Milk Industries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Korte Historiek BBT-studie</a:t>
            </a: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Resultaten en aanbevelingen BBT-studie vlees en vis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Algemeen overzicht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BBT en enkele voorbeelden van concrete invulling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BBT-GEN’s: van lozingsdata naar normvoorstellen wateremissies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Samenvatting</a:t>
            </a: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Discussie en vragen</a:t>
            </a: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BBT-studie voor de vlees- en visverwerkende </a:t>
            </a:r>
            <a:r>
              <a:rPr lang="nl-BE" dirty="0" smtClean="0"/>
              <a:t>industrie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Voorbeeld grafiek in R (1)</a:t>
            </a:r>
            <a:br>
              <a:rPr lang="nl-BE" dirty="0" smtClean="0">
                <a:solidFill>
                  <a:srgbClr val="0070C0"/>
                </a:solidFill>
              </a:rPr>
            </a:br>
            <a:r>
              <a:rPr lang="nl-BE" dirty="0" smtClean="0">
                <a:solidFill>
                  <a:srgbClr val="0070C0"/>
                </a:solidFill>
              </a:rPr>
              <a:t>vlees - OPP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12777" r="5381" b="9262"/>
          <a:stretch/>
        </p:blipFill>
        <p:spPr bwMode="auto">
          <a:xfrm>
            <a:off x="158261" y="1711387"/>
            <a:ext cx="8827477" cy="423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5466"/>
            <a:ext cx="4305300" cy="1657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7380312" y="2112088"/>
            <a:ext cx="1248573" cy="668839"/>
            <a:chOff x="6300192" y="2204865"/>
            <a:chExt cx="1248573" cy="792088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6300192" y="2204865"/>
              <a:ext cx="1224136" cy="792088"/>
            </a:xfrm>
            <a:prstGeom prst="wedgeRoundRectCallout">
              <a:avLst>
                <a:gd name="adj1" fmla="val -96236"/>
                <a:gd name="adj2" fmla="val 152211"/>
                <a:gd name="adj3" fmla="val 16667"/>
              </a:avLst>
            </a:prstGeom>
            <a:solidFill>
              <a:srgbClr val="FF000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24629" y="2384893"/>
              <a:ext cx="122413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dirty="0"/>
                <a:t>u</a:t>
              </a:r>
              <a:r>
                <a:rPr lang="nl-BE" sz="1000" dirty="0" smtClean="0"/>
                <a:t>itschieters;</a:t>
              </a:r>
            </a:p>
            <a:p>
              <a:r>
                <a:rPr lang="nl-BE" sz="1000" dirty="0"/>
                <a:t>n</a:t>
              </a:r>
              <a:r>
                <a:rPr lang="nl-BE" sz="1000" dirty="0" smtClean="0"/>
                <a:t>iet conform BBT</a:t>
              </a:r>
              <a:endParaRPr lang="nl-BE" sz="1000" dirty="0"/>
            </a:p>
          </p:txBody>
        </p:sp>
      </p:grpSp>
      <p:sp>
        <p:nvSpPr>
          <p:cNvPr id="9" name="Left Brace 8"/>
          <p:cNvSpPr/>
          <p:nvPr/>
        </p:nvSpPr>
        <p:spPr>
          <a:xfrm flipH="1">
            <a:off x="6372200" y="1988840"/>
            <a:ext cx="432048" cy="2952328"/>
          </a:xfrm>
          <a:prstGeom prst="leftBrace">
            <a:avLst>
              <a:gd name="adj1" fmla="val 0"/>
              <a:gd name="adj2" fmla="val 50292"/>
            </a:avLst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8950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Voorbeeld grafiek in R (2)</a:t>
            </a:r>
            <a:br>
              <a:rPr lang="nl-BE" dirty="0" smtClean="0">
                <a:solidFill>
                  <a:srgbClr val="0070C0"/>
                </a:solidFill>
              </a:rPr>
            </a:br>
            <a:r>
              <a:rPr lang="nl-BE" dirty="0" smtClean="0">
                <a:solidFill>
                  <a:srgbClr val="0070C0"/>
                </a:solidFill>
              </a:rPr>
              <a:t>vlees - RIO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373" t="11692" r="4890" b="6167"/>
          <a:stretch/>
        </p:blipFill>
        <p:spPr bwMode="auto">
          <a:xfrm>
            <a:off x="323528" y="1628800"/>
            <a:ext cx="8496944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5466"/>
            <a:ext cx="4305300" cy="1657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/>
        </p:nvGrpSpPr>
        <p:grpSpPr>
          <a:xfrm>
            <a:off x="683568" y="3429000"/>
            <a:ext cx="6840760" cy="1296144"/>
            <a:chOff x="683568" y="3429000"/>
            <a:chExt cx="6840760" cy="1296144"/>
          </a:xfrm>
        </p:grpSpPr>
        <p:sp>
          <p:nvSpPr>
            <p:cNvPr id="3" name="Rounded Rectangle 2"/>
            <p:cNvSpPr/>
            <p:nvPr/>
          </p:nvSpPr>
          <p:spPr>
            <a:xfrm>
              <a:off x="683568" y="3429000"/>
              <a:ext cx="6840760" cy="1296144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3645024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dirty="0" smtClean="0"/>
                <a:t>processen toegepast die intensieve reiniging vereisen (mogelijk uitloging van procesmaterialen)</a:t>
              </a:r>
              <a:endParaRPr lang="nl-BE" sz="1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00192" y="2204864"/>
            <a:ext cx="1224136" cy="792088"/>
            <a:chOff x="6300192" y="2204864"/>
            <a:chExt cx="1224136" cy="792088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6300192" y="2204864"/>
              <a:ext cx="1224136" cy="792088"/>
            </a:xfrm>
            <a:prstGeom prst="wedgeRoundRectCallout">
              <a:avLst>
                <a:gd name="adj1" fmla="val -113853"/>
                <a:gd name="adj2" fmla="val 23293"/>
                <a:gd name="adj3" fmla="val 16667"/>
              </a:avLst>
            </a:prstGeom>
            <a:solidFill>
              <a:srgbClr val="FF0000">
                <a:alpha val="25000"/>
              </a:srgb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00192" y="2492896"/>
              <a:ext cx="12241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dirty="0"/>
                <a:t>u</a:t>
              </a:r>
              <a:r>
                <a:rPr lang="nl-BE" sz="1000" dirty="0" smtClean="0"/>
                <a:t>itschieters;</a:t>
              </a:r>
            </a:p>
            <a:p>
              <a:r>
                <a:rPr lang="nl-BE" sz="1000" dirty="0"/>
                <a:t>n</a:t>
              </a:r>
              <a:r>
                <a:rPr lang="nl-BE" sz="1000" dirty="0" smtClean="0"/>
                <a:t>iet conform BBT</a:t>
              </a:r>
              <a:endParaRPr lang="nl-BE" sz="1000" dirty="0"/>
            </a:p>
          </p:txBody>
        </p:sp>
      </p:grpSp>
      <p:sp>
        <p:nvSpPr>
          <p:cNvPr id="12" name="Left Brace 11"/>
          <p:cNvSpPr/>
          <p:nvPr/>
        </p:nvSpPr>
        <p:spPr>
          <a:xfrm>
            <a:off x="5364088" y="2132856"/>
            <a:ext cx="288032" cy="1296144"/>
          </a:xfrm>
          <a:prstGeom prst="leftBrac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177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Voorbeeld grafiek in R (3)</a:t>
            </a:r>
            <a:r>
              <a:rPr lang="nl-BE" smtClean="0">
                <a:solidFill>
                  <a:srgbClr val="0070C0"/>
                </a:solidFill>
              </a:rPr>
              <a:t/>
            </a:r>
            <a:br>
              <a:rPr lang="nl-BE" smtClean="0">
                <a:solidFill>
                  <a:srgbClr val="0070C0"/>
                </a:solidFill>
              </a:rPr>
            </a:br>
            <a:r>
              <a:rPr lang="nl-BE" smtClean="0">
                <a:solidFill>
                  <a:srgbClr val="0070C0"/>
                </a:solidFill>
              </a:rPr>
              <a:t>vis - </a:t>
            </a:r>
            <a:r>
              <a:rPr lang="nl-BE" dirty="0" smtClean="0">
                <a:solidFill>
                  <a:srgbClr val="0070C0"/>
                </a:solidFill>
              </a:rPr>
              <a:t>RIO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3204" t="12291" r="4215" b="5866"/>
          <a:stretch/>
        </p:blipFill>
        <p:spPr bwMode="auto">
          <a:xfrm>
            <a:off x="467544" y="1628800"/>
            <a:ext cx="8280920" cy="46805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5466"/>
            <a:ext cx="4305300" cy="1657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827584" y="1916832"/>
            <a:ext cx="6624736" cy="1440160"/>
            <a:chOff x="683568" y="3429000"/>
            <a:chExt cx="6840760" cy="1296144"/>
          </a:xfrm>
        </p:grpSpPr>
        <p:sp>
          <p:nvSpPr>
            <p:cNvPr id="10" name="Rounded Rectangle 9"/>
            <p:cNvSpPr/>
            <p:nvPr/>
          </p:nvSpPr>
          <p:spPr>
            <a:xfrm>
              <a:off x="683568" y="3429000"/>
              <a:ext cx="6840760" cy="1296144"/>
            </a:xfrm>
            <a:prstGeom prst="round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68941" y="3854831"/>
              <a:ext cx="26025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000" dirty="0"/>
                <a:t>v</a:t>
              </a:r>
              <a:r>
                <a:rPr lang="nl-BE" sz="1000" dirty="0" smtClean="0"/>
                <a:t>erwerking van schelp- en schaaldieren</a:t>
              </a:r>
              <a:endParaRPr lang="nl-BE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37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1800" dirty="0" smtClean="0">
                <a:solidFill>
                  <a:schemeClr val="tx1"/>
                </a:solidFill>
              </a:rPr>
              <a:t>Vijf stappen methodologie (Polders</a:t>
            </a:r>
            <a:r>
              <a:rPr lang="nl-BE" sz="1800" dirty="0">
                <a:solidFill>
                  <a:schemeClr val="tx1"/>
                </a:solidFill>
              </a:rPr>
              <a:t>, C. et al, 2012) </a:t>
            </a:r>
            <a:r>
              <a:rPr lang="nl-BE" sz="1800" dirty="0" smtClean="0">
                <a:solidFill>
                  <a:schemeClr val="tx1"/>
                </a:solidFill>
              </a:rPr>
              <a:t>: </a:t>
            </a:r>
            <a:endParaRPr lang="nl-BE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nl-BE" dirty="0">
                <a:solidFill>
                  <a:schemeClr val="tx1"/>
                </a:solidFill>
              </a:rPr>
              <a:t>1) selectie en groepering van industriële installaties; </a:t>
            </a:r>
          </a:p>
          <a:p>
            <a:pPr marL="457200" lvl="1" indent="0">
              <a:buNone/>
            </a:pPr>
            <a:r>
              <a:rPr lang="nl-BE" dirty="0">
                <a:solidFill>
                  <a:schemeClr val="tx1"/>
                </a:solidFill>
              </a:rPr>
              <a:t>2) verzamelen van lozingsdata; </a:t>
            </a:r>
          </a:p>
          <a:p>
            <a:pPr marL="457200" lvl="1" indent="0">
              <a:buNone/>
            </a:pPr>
            <a:r>
              <a:rPr lang="nl-BE" dirty="0">
                <a:solidFill>
                  <a:schemeClr val="tx1"/>
                </a:solidFill>
              </a:rPr>
              <a:t>3) selectie van parameters; </a:t>
            </a:r>
          </a:p>
          <a:p>
            <a:pPr marL="457200" lvl="1" indent="0">
              <a:buNone/>
            </a:pPr>
            <a:r>
              <a:rPr lang="nl-BE" dirty="0">
                <a:solidFill>
                  <a:schemeClr val="tx1"/>
                </a:solidFill>
              </a:rPr>
              <a:t>4) analyse van beschikbare lozingsdata met betrekking tot BBT; </a:t>
            </a:r>
          </a:p>
          <a:p>
            <a:pPr marL="457200" lvl="1" indent="0">
              <a:buNone/>
            </a:pPr>
            <a:r>
              <a:rPr lang="nl-BE" dirty="0">
                <a:solidFill>
                  <a:schemeClr val="tx1"/>
                </a:solidFill>
              </a:rPr>
              <a:t>5) bepaling van de (activiteit specifieke) </a:t>
            </a:r>
            <a:r>
              <a:rPr lang="nl-BE" dirty="0" smtClean="0">
                <a:solidFill>
                  <a:schemeClr val="tx1"/>
                </a:solidFill>
              </a:rPr>
              <a:t>BBT-GEN</a:t>
            </a:r>
            <a:endParaRPr lang="nl-BE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r>
              <a:rPr lang="nl-BE" sz="1800" kern="0" dirty="0" smtClean="0">
                <a:solidFill>
                  <a:schemeClr val="tx1"/>
                </a:solidFill>
              </a:rPr>
              <a:t>Weerhouden lozingsdata </a:t>
            </a:r>
            <a:r>
              <a:rPr lang="nl-BE" sz="1800" kern="0" dirty="0">
                <a:solidFill>
                  <a:schemeClr val="tx1"/>
                </a:solidFill>
              </a:rPr>
              <a:t>c</a:t>
            </a:r>
            <a:r>
              <a:rPr lang="nl-BE" sz="1800" kern="0" dirty="0" smtClean="0">
                <a:solidFill>
                  <a:schemeClr val="tx1"/>
                </a:solidFill>
              </a:rPr>
              <a:t>onform BBT = basis BAT-AELs</a:t>
            </a:r>
            <a:endParaRPr lang="nl-BE" sz="1800" kern="0" dirty="0">
              <a:solidFill>
                <a:schemeClr val="tx1"/>
              </a:solidFill>
            </a:endParaRPr>
          </a:p>
          <a:p>
            <a:pPr lvl="1"/>
            <a:r>
              <a:rPr lang="nl-BE" sz="1600" kern="0" dirty="0">
                <a:solidFill>
                  <a:schemeClr val="tx1"/>
                </a:solidFill>
              </a:rPr>
              <a:t>vergunningsdossiers, bedrijfsbezoeken, milieucoördinatoren, leveranciers, telefonische contacten met  aantal bedrijven, </a:t>
            </a:r>
            <a:r>
              <a:rPr lang="nl-BE" sz="1600" kern="0" dirty="0" smtClean="0">
                <a:solidFill>
                  <a:schemeClr val="tx1"/>
                </a:solidFill>
              </a:rPr>
              <a:t>…</a:t>
            </a:r>
          </a:p>
          <a:p>
            <a:pPr lvl="1"/>
            <a:endParaRPr lang="nl-BE" sz="1600" kern="0" dirty="0">
              <a:solidFill>
                <a:schemeClr val="tx1"/>
              </a:solidFill>
            </a:endParaRPr>
          </a:p>
          <a:p>
            <a:r>
              <a:rPr lang="nl-BE" sz="1800" kern="0" dirty="0" smtClean="0">
                <a:solidFill>
                  <a:schemeClr val="tx1"/>
                </a:solidFill>
              </a:rPr>
              <a:t>Geen BBT-GEN’s afgeleid voor:</a:t>
            </a:r>
          </a:p>
          <a:p>
            <a:pPr lvl="1"/>
            <a:r>
              <a:rPr lang="nl-BE" sz="1600" kern="0" dirty="0" smtClean="0">
                <a:solidFill>
                  <a:schemeClr val="tx1"/>
                </a:solidFill>
              </a:rPr>
              <a:t>visverwerkende bedrijven die lozen op OPP(geen data)</a:t>
            </a:r>
          </a:p>
          <a:p>
            <a:pPr lvl="1"/>
            <a:r>
              <a:rPr lang="nl-BE" sz="1600" kern="0" dirty="0" smtClean="0">
                <a:solidFill>
                  <a:schemeClr val="tx1"/>
                </a:solidFill>
              </a:rPr>
              <a:t>bedrijven </a:t>
            </a:r>
            <a:r>
              <a:rPr lang="nl-BE" sz="1600" kern="0" dirty="0">
                <a:solidFill>
                  <a:schemeClr val="tx1"/>
                </a:solidFill>
              </a:rPr>
              <a:t>die minder dan 25 m³/dag </a:t>
            </a:r>
            <a:r>
              <a:rPr lang="nl-BE" sz="1600" kern="0" dirty="0" smtClean="0">
                <a:solidFill>
                  <a:schemeClr val="tx1"/>
                </a:solidFill>
              </a:rPr>
              <a:t>lozen (geen data)</a:t>
            </a:r>
          </a:p>
          <a:p>
            <a:pPr lvl="1"/>
            <a:r>
              <a:rPr lang="nl-BE" sz="1600" kern="0" dirty="0">
                <a:solidFill>
                  <a:schemeClr val="tx1"/>
                </a:solidFill>
              </a:rPr>
              <a:t>C</a:t>
            </a:r>
            <a:r>
              <a:rPr lang="nl-BE" sz="1600" kern="0" dirty="0" smtClean="0">
                <a:solidFill>
                  <a:schemeClr val="tx1"/>
                </a:solidFill>
              </a:rPr>
              <a:t>ZV, BZV, ZS, Ntot en Ptot voor RIO-lozers</a:t>
            </a:r>
          </a:p>
          <a:p>
            <a:pPr lvl="1"/>
            <a:r>
              <a:rPr lang="nl-BE" sz="1600" kern="0" dirty="0" smtClean="0">
                <a:solidFill>
                  <a:schemeClr val="tx1"/>
                </a:solidFill>
              </a:rPr>
              <a:t>parameters waarvoor weinig of geen data beschikbaar</a:t>
            </a:r>
          </a:p>
          <a:p>
            <a:pPr lvl="1"/>
            <a:endParaRPr lang="nl-BE" sz="1600" kern="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endParaRPr lang="nl-BE" dirty="0"/>
          </a:p>
          <a:p>
            <a:pPr marL="342900" lvl="2" indent="-342900"/>
            <a:endParaRPr lang="nl-BE" sz="16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sz="1600" b="1" dirty="0"/>
              <a:t>BBT-GEN’s</a:t>
            </a:r>
            <a:r>
              <a:rPr lang="nl-BE" dirty="0"/>
              <a:t>: van lozingsdata naar normvoorstellen wateremissies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6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3" indent="-342900"/>
            <a:endParaRPr lang="nl-BE" sz="16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sz="1600" b="1" dirty="0"/>
              <a:t>BBT-GEN’s</a:t>
            </a:r>
            <a:r>
              <a:rPr lang="nl-BE" dirty="0"/>
              <a:t>: van lozingsdata naar normvoorstellen wateremissies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290548"/>
              </p:ext>
            </p:extLst>
          </p:nvPr>
        </p:nvGraphicFramePr>
        <p:xfrm>
          <a:off x="395535" y="1554673"/>
          <a:ext cx="8424936" cy="3976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2016224"/>
                <a:gridCol w="1872208"/>
                <a:gridCol w="1872208"/>
              </a:tblGrid>
              <a:tr h="720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Parameter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BBT-GEN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</a:rPr>
                        <a:t>vlees</a:t>
                      </a:r>
                      <a:r>
                        <a:rPr lang="nl-BE" sz="1400" dirty="0">
                          <a:effectLst/>
                        </a:rPr>
                        <a:t>verwerkende bedrijven die lozen op </a:t>
                      </a:r>
                      <a:r>
                        <a:rPr lang="nl-BE" sz="1400" dirty="0" smtClean="0">
                          <a:solidFill>
                            <a:schemeClr val="tx1"/>
                          </a:solidFill>
                          <a:effectLst/>
                        </a:rPr>
                        <a:t>OPP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BBT-GEN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solidFill>
                            <a:schemeClr val="tx1"/>
                          </a:solidFill>
                          <a:effectLst/>
                        </a:rPr>
                        <a:t>vlees</a:t>
                      </a:r>
                      <a:r>
                        <a:rPr lang="nl-BE" sz="1400" dirty="0" smtClean="0">
                          <a:effectLst/>
                        </a:rPr>
                        <a:t>verwerkende </a:t>
                      </a:r>
                      <a:r>
                        <a:rPr lang="nl-BE" sz="1400" dirty="0">
                          <a:effectLst/>
                        </a:rPr>
                        <a:t>bedrijven die lozen op </a:t>
                      </a: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</a:rPr>
                        <a:t>RIO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BBT-GEN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</a:rPr>
                        <a:t>vis</a:t>
                      </a:r>
                      <a:r>
                        <a:rPr lang="nl-BE" sz="1400" dirty="0">
                          <a:effectLst/>
                        </a:rPr>
                        <a:t>verwerkende bedrijven die lozen op </a:t>
                      </a:r>
                      <a:r>
                        <a:rPr lang="nl-BE" sz="1400" dirty="0">
                          <a:solidFill>
                            <a:schemeClr val="tx1"/>
                          </a:solidFill>
                          <a:effectLst/>
                        </a:rPr>
                        <a:t>RIO</a:t>
                      </a:r>
                      <a:endParaRPr lang="nl-BE" sz="1400" dirty="0">
                        <a:solidFill>
                          <a:schemeClr val="tx1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ZS 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&lt;30 mg/l</a:t>
                      </a:r>
                      <a:r>
                        <a:rPr lang="nl-BE" sz="1400" b="0" dirty="0" smtClean="0">
                          <a:effectLst/>
                        </a:rPr>
                        <a:t>; &lt;</a:t>
                      </a:r>
                      <a:r>
                        <a:rPr lang="nl-BE" sz="1400" b="0" dirty="0">
                          <a:effectLst/>
                        </a:rPr>
                        <a:t>60 </a:t>
                      </a:r>
                      <a:r>
                        <a:rPr lang="nl-BE" sz="1400" b="0" dirty="0" smtClean="0">
                          <a:effectLst/>
                        </a:rPr>
                        <a:t>mg/l </a:t>
                      </a:r>
                      <a:r>
                        <a:rPr kumimoji="0" lang="nl-BE" altLang="nl-BE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  <a:hlinkClick r:id="rId3"/>
                        </a:rPr>
                        <a:t>[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  <a:hlinkClick r:id="rId3"/>
                        </a:rPr>
                        <a:t>1]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</a:rPr>
                        <a:t>BZV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&lt;25 mg/l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2998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</a:rPr>
                        <a:t>CZV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&lt;125 mg/l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2868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</a:rPr>
                        <a:t>Ntot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&lt;15 mg/l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</a:rPr>
                        <a:t>Ptot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&lt;2 mg/l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729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anionische, niet-ionogene en kationische oppervlakteactieve stoffen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&lt;1,1 mg/l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4441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chloride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&lt;4000 mg/l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&lt;4000 mg/l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&lt;4000 mg/l</a:t>
                      </a:r>
                      <a:r>
                        <a:rPr lang="nl-NL" sz="1400" b="0" dirty="0" smtClean="0">
                          <a:effectLst/>
                        </a:rPr>
                        <a:t>; &lt;</a:t>
                      </a:r>
                      <a:r>
                        <a:rPr lang="nl-NL" sz="1400" b="0" dirty="0">
                          <a:effectLst/>
                        </a:rPr>
                        <a:t>7500 </a:t>
                      </a:r>
                      <a:r>
                        <a:rPr lang="nl-NL" sz="1400" b="0" dirty="0" smtClean="0">
                          <a:effectLst/>
                        </a:rPr>
                        <a:t>mg/l 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  <a:hlinkClick r:id="rId4"/>
                        </a:rPr>
                        <a:t>[9]</a:t>
                      </a:r>
                      <a:r>
                        <a:rPr lang="nl-NL" sz="1400" b="0" dirty="0" smtClean="0">
                          <a:effectLst/>
                        </a:rPr>
                        <a:t>;</a:t>
                      </a:r>
                      <a:endParaRPr lang="nl-BE" sz="14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0" dirty="0">
                          <a:effectLst/>
                        </a:rPr>
                        <a:t>&lt;15000 </a:t>
                      </a:r>
                      <a:r>
                        <a:rPr lang="nl-NL" sz="1400" b="0" dirty="0" smtClean="0">
                          <a:effectLst/>
                        </a:rPr>
                        <a:t>mg/l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  <a:hlinkClick r:id="rId5"/>
                        </a:rPr>
                        <a:t>[10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303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fluoride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&lt;0,9 mg/l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0" dirty="0">
                          <a:effectLst/>
                        </a:rPr>
                        <a:t>/</a:t>
                      </a:r>
                      <a:endParaRPr lang="nl-BE" sz="1400" b="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5536" y="5868561"/>
            <a:ext cx="849694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800" b="0" i="0" u="none" strike="noStrike" cap="none" normalizeH="0" baseline="3000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3"/>
              </a:rPr>
              <a:t>[</a:t>
            </a:r>
            <a:r>
              <a:rPr kumimoji="0" lang="nl-BE" altLang="nl-BE" sz="800" b="0" i="0" u="none" strike="noStrike" cap="none" normalizeH="0" baseline="3000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3"/>
              </a:rPr>
              <a:t>1]</a:t>
            </a:r>
            <a:r>
              <a:rPr kumimoji="0" lang="nl-NL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voor bedrijven die minder dan 25 m³/dag lozen</a:t>
            </a:r>
            <a:endParaRPr kumimoji="0" lang="nl-BE" altLang="nl-BE" sz="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800" b="0" i="0" u="none" strike="noStrike" cap="none" normalizeH="0" baseline="3000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[9]</a:t>
            </a:r>
            <a:r>
              <a:rPr kumimoji="0" lang="nl-NL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bij verwerking van garnalen</a:t>
            </a:r>
            <a:endParaRPr kumimoji="0" lang="nl-BE" altLang="nl-BE" sz="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800" b="0" i="0" u="none" strike="noStrike" cap="none" normalizeH="0" baseline="3000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5"/>
              </a:rPr>
              <a:t>[10]</a:t>
            </a:r>
            <a:r>
              <a:rPr kumimoji="0" lang="nl-BE" altLang="nl-BE" sz="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altLang="nl-BE" sz="8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bij toepassing van traditioneel roken (bv. mbv houtkrullen), waarbij teeraanslag in de rookkasten een regelmatige en grondige reiniging vereist met intensieve reinigingsproducten</a:t>
            </a:r>
            <a:endParaRPr kumimoji="0" lang="nl-NL" altLang="nl-BE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3" indent="-342900"/>
            <a:endParaRPr lang="nl-BE" sz="16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sz="1600" b="1" dirty="0"/>
              <a:t>BBT-GEN’s</a:t>
            </a:r>
            <a:r>
              <a:rPr lang="nl-BE" dirty="0"/>
              <a:t>: van lozingsdata naar normvoorstellen wateremissies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095707"/>
              </p:ext>
            </p:extLst>
          </p:nvPr>
        </p:nvGraphicFramePr>
        <p:xfrm>
          <a:off x="395536" y="1538789"/>
          <a:ext cx="8244407" cy="402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639"/>
                <a:gridCol w="2232248"/>
                <a:gridCol w="2304256"/>
                <a:gridCol w="2376264"/>
              </a:tblGrid>
              <a:tr h="751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Parameter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BBT-GEN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vleesverwerkende bedrijven die lozen op </a:t>
                      </a:r>
                      <a:r>
                        <a:rPr lang="nl-BE" sz="1400" dirty="0" smtClean="0">
                          <a:effectLst/>
                        </a:rPr>
                        <a:t>OPP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BBT-GEN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vleesverwerkende bedrijven die lozen op RIO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BBT-GEN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visverwerkende bedrijven die lozen op RIO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375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arseen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&lt;15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&lt;15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&lt;100 µg/l</a:t>
                      </a:r>
                      <a:r>
                        <a:rPr lang="nl-BE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; &lt;</a:t>
                      </a:r>
                      <a:r>
                        <a:rPr lang="nl-BE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 </a:t>
                      </a:r>
                      <a:r>
                        <a:rPr lang="nl-BE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µg/l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  <a:hlinkClick r:id="rId3"/>
                        </a:rPr>
                        <a:t>[2]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375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cadmium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&lt;2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&lt;2 µg/l</a:t>
                      </a:r>
                      <a:r>
                        <a:rPr lang="nl-BE" sz="1400" dirty="0" smtClean="0">
                          <a:effectLst/>
                        </a:rPr>
                        <a:t>; &lt;</a:t>
                      </a:r>
                      <a:r>
                        <a:rPr lang="nl-BE" sz="1400" dirty="0">
                          <a:effectLst/>
                        </a:rPr>
                        <a:t>3 </a:t>
                      </a:r>
                      <a:r>
                        <a:rPr lang="nl-BE" sz="1400" dirty="0" smtClean="0">
                          <a:effectLst/>
                        </a:rPr>
                        <a:t>µg/l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  <a:hlinkClick r:id="rId4"/>
                        </a:rPr>
                        <a:t>[3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&lt;2 µg/l</a:t>
                      </a:r>
                      <a:r>
                        <a:rPr lang="nl-BE" sz="1400" dirty="0" smtClean="0">
                          <a:effectLst/>
                        </a:rPr>
                        <a:t>; &lt;</a:t>
                      </a:r>
                      <a:r>
                        <a:rPr lang="nl-BE" sz="1400" dirty="0">
                          <a:effectLst/>
                        </a:rPr>
                        <a:t>3 </a:t>
                      </a:r>
                      <a:r>
                        <a:rPr lang="nl-BE" sz="1400" dirty="0" smtClean="0">
                          <a:effectLst/>
                        </a:rPr>
                        <a:t>µg/l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  <a:hlinkClick r:id="rId5"/>
                        </a:rPr>
                        <a:t>[4]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375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chroom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&lt;50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&lt;50 µg/l</a:t>
                      </a:r>
                      <a:r>
                        <a:rPr lang="nl-BE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; &lt;</a:t>
                      </a:r>
                      <a:r>
                        <a:rPr lang="nl-BE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 </a:t>
                      </a:r>
                      <a:r>
                        <a:rPr lang="nl-BE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µg/l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  <a:hlinkClick r:id="rId6"/>
                        </a:rPr>
                        <a:t>[5]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&lt;50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kobalt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&lt;10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/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/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koper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&lt;50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&lt;200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&lt;200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375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kwik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&lt;0,3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&lt;0,3 µg/l</a:t>
                      </a:r>
                      <a:r>
                        <a:rPr lang="nl-BE" sz="1400" dirty="0" smtClean="0">
                          <a:effectLst/>
                        </a:rPr>
                        <a:t>; &lt;</a:t>
                      </a:r>
                      <a:r>
                        <a:rPr lang="nl-BE" sz="1400" dirty="0">
                          <a:effectLst/>
                        </a:rPr>
                        <a:t>0,6 </a:t>
                      </a:r>
                      <a:r>
                        <a:rPr lang="nl-BE" sz="1400" dirty="0" smtClean="0">
                          <a:effectLst/>
                        </a:rPr>
                        <a:t>µg/l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  <a:hlinkClick r:id="rId7"/>
                        </a:rPr>
                        <a:t>[6]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&lt;0,3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3755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lood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&lt;50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&lt;50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&lt;50 µg/l</a:t>
                      </a:r>
                      <a:r>
                        <a:rPr lang="nl-BE" sz="1400" dirty="0" smtClean="0">
                          <a:effectLst/>
                        </a:rPr>
                        <a:t>; &lt;</a:t>
                      </a:r>
                      <a:r>
                        <a:rPr lang="nl-BE" sz="1400" dirty="0">
                          <a:effectLst/>
                        </a:rPr>
                        <a:t>225 </a:t>
                      </a:r>
                      <a:r>
                        <a:rPr lang="nl-BE" sz="1400" dirty="0" smtClean="0">
                          <a:effectLst/>
                        </a:rPr>
                        <a:t>µg/l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  <a:hlinkClick r:id="rId8"/>
                        </a:rPr>
                        <a:t>[7]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2265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nikkel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&lt;30 </a:t>
                      </a:r>
                      <a:r>
                        <a:rPr lang="nl-BE" sz="1400" dirty="0" smtClean="0">
                          <a:effectLst/>
                        </a:rPr>
                        <a:t>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&lt;30 </a:t>
                      </a:r>
                      <a:r>
                        <a:rPr lang="nl-BE" sz="1400" dirty="0" smtClean="0">
                          <a:effectLst/>
                        </a:rPr>
                        <a:t>µg/l; &lt;</a:t>
                      </a:r>
                      <a:r>
                        <a:rPr lang="nl-BE" sz="1400" dirty="0">
                          <a:effectLst/>
                        </a:rPr>
                        <a:t>60 </a:t>
                      </a:r>
                      <a:r>
                        <a:rPr lang="nl-BE" sz="1400" dirty="0" smtClean="0">
                          <a:effectLst/>
                        </a:rPr>
                        <a:t>µg/l</a:t>
                      </a:r>
                      <a:r>
                        <a:rPr kumimoji="0" lang="nl-BE" altLang="nl-BE" sz="1400" b="0" i="0" u="none" strike="noStrike" cap="none" normalizeH="0" baseline="30000" dirty="0" smtClean="0" bmk="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Times New Roman" pitchFamily="18" charset="0"/>
                          <a:hlinkClick r:id="rId9"/>
                        </a:rPr>
                        <a:t>[8]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&lt;30 </a:t>
                      </a:r>
                      <a:r>
                        <a:rPr lang="nl-BE" sz="1400" dirty="0" smtClean="0">
                          <a:effectLst/>
                        </a:rPr>
                        <a:t>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seleen</a:t>
                      </a:r>
                      <a:endParaRPr lang="nl-BE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 smtClean="0">
                          <a:effectLst/>
                          <a:latin typeface="Verdana"/>
                          <a:ea typeface="Times New Roman"/>
                          <a:cs typeface="Times New Roman"/>
                        </a:rPr>
                        <a:t>-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&lt;75 µg/l</a:t>
                      </a:r>
                      <a:endParaRPr lang="nl-BE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zilver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&lt;10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&lt;10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&lt;10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877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zink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&lt;200 µg/l</a:t>
                      </a:r>
                      <a:endParaRPr lang="nl-BE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&lt;1000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400" dirty="0">
                          <a:effectLst/>
                        </a:rPr>
                        <a:t>&lt;1000 µg/l</a:t>
                      </a:r>
                      <a:endParaRPr lang="nl-BE" sz="14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52223" marR="52223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5536" y="5643245"/>
            <a:ext cx="5049780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800" b="0" i="0" u="none" strike="noStrike" cap="none" normalizeH="0" baseline="3000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3"/>
              </a:rPr>
              <a:t>[2]</a:t>
            </a:r>
            <a:r>
              <a:rPr kumimoji="0" lang="nl-BE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bij verwerking van schelp- en schaaldieren</a:t>
            </a:r>
            <a:endParaRPr kumimoji="0" lang="nl-BE" altLang="nl-BE" sz="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800" b="0" i="0" u="none" strike="noStrike" cap="none" normalizeH="0" baseline="3000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[3]</a:t>
            </a:r>
            <a:r>
              <a:rPr kumimoji="0" lang="nl-NL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bij verwerking van orgaanvlees</a:t>
            </a:r>
            <a:endParaRPr kumimoji="0" lang="nl-BE" altLang="nl-BE" sz="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800" b="0" i="0" u="none" strike="noStrike" cap="none" normalizeH="0" baseline="3000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5"/>
              </a:rPr>
              <a:t>[4]</a:t>
            </a:r>
            <a:r>
              <a:rPr kumimoji="0" lang="nl-NL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bij verwerking van vette vis</a:t>
            </a:r>
            <a:endParaRPr kumimoji="0" lang="nl-BE" altLang="nl-BE" sz="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800" b="0" i="0" u="none" strike="noStrike" cap="none" normalizeH="0" baseline="3000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6"/>
              </a:rPr>
              <a:t>[5]</a:t>
            </a:r>
            <a:r>
              <a:rPr kumimoji="0" lang="nl-BE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bij processen waar intensieve reiniging vereist is (mogelijk uitloging van procesmaterialen)</a:t>
            </a:r>
            <a:endParaRPr kumimoji="0" lang="nl-BE" altLang="nl-BE" sz="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800" b="0" i="0" u="none" strike="noStrike" cap="none" normalizeH="0" baseline="3000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7"/>
              </a:rPr>
              <a:t>[6]</a:t>
            </a:r>
            <a:r>
              <a:rPr kumimoji="0" lang="nl-NL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bij verwerking van orgaanvlees</a:t>
            </a:r>
            <a:endParaRPr kumimoji="0" lang="nl-BE" altLang="nl-BE" sz="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800" b="0" i="0" u="none" strike="noStrike" cap="none" normalizeH="0" baseline="3000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8"/>
              </a:rPr>
              <a:t>[7]</a:t>
            </a:r>
            <a:r>
              <a:rPr kumimoji="0" lang="nl-BE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nl-NL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bij verwerking van paling</a:t>
            </a:r>
            <a:endParaRPr kumimoji="0" lang="nl-BE" altLang="nl-BE" sz="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altLang="nl-BE" sz="800" b="0" i="0" u="none" strike="noStrike" cap="none" normalizeH="0" baseline="3000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9"/>
              </a:rPr>
              <a:t>[8]</a:t>
            </a:r>
            <a:r>
              <a:rPr kumimoji="0" lang="nl-NL" altLang="nl-BE" sz="800" b="0" i="0" u="none" strike="noStrike" cap="none" normalizeH="0" baseline="0" dirty="0" smtClean="0" bmk="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bij processen waar intensieve reiniging vereist is (mogelijk uitloging van procesmaterialen)</a:t>
            </a:r>
            <a:endParaRPr kumimoji="0" lang="nl-BE" altLang="nl-BE" sz="600" b="0" i="0" u="none" strike="noStrike" cap="none" normalizeH="0" baseline="0" dirty="0" smtClean="0" bmk="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BE" kern="0" dirty="0">
                <a:solidFill>
                  <a:schemeClr val="tx1"/>
                </a:solidFill>
              </a:rPr>
              <a:t>BBT-GEN </a:t>
            </a:r>
            <a:r>
              <a:rPr lang="nl-BE" kern="0" dirty="0" smtClean="0">
                <a:solidFill>
                  <a:schemeClr val="tx1"/>
                </a:solidFill>
              </a:rPr>
              <a:t>&lt; IC </a:t>
            </a:r>
            <a:r>
              <a:rPr lang="nl-BE" kern="0" dirty="0">
                <a:solidFill>
                  <a:schemeClr val="tx1"/>
                </a:solidFill>
              </a:rPr>
              <a:t>of </a:t>
            </a:r>
            <a:r>
              <a:rPr lang="nl-BE" kern="0" dirty="0" smtClean="0">
                <a:solidFill>
                  <a:schemeClr val="tx1"/>
                </a:solidFill>
              </a:rPr>
              <a:t>RG</a:t>
            </a:r>
          </a:p>
          <a:p>
            <a:pPr marL="914400" lvl="2" indent="0">
              <a:buNone/>
            </a:pPr>
            <a:r>
              <a:rPr lang="nl-BE" kern="0" dirty="0" smtClean="0">
                <a:solidFill>
                  <a:schemeClr val="tx1"/>
                </a:solidFill>
              </a:rPr>
              <a:t>geen </a:t>
            </a:r>
            <a:r>
              <a:rPr lang="nl-BE" kern="0" dirty="0">
                <a:solidFill>
                  <a:schemeClr val="tx1"/>
                </a:solidFill>
              </a:rPr>
              <a:t>voorstel </a:t>
            </a:r>
            <a:r>
              <a:rPr lang="nl-BE" kern="0" dirty="0" smtClean="0">
                <a:solidFill>
                  <a:schemeClr val="tx1"/>
                </a:solidFill>
              </a:rPr>
              <a:t>sectorale lozingsnorm</a:t>
            </a:r>
          </a:p>
          <a:p>
            <a:pPr marL="1828800" lvl="4" indent="0">
              <a:buNone/>
            </a:pPr>
            <a:endParaRPr lang="nl-BE" kern="0" dirty="0">
              <a:solidFill>
                <a:schemeClr val="tx1"/>
              </a:solidFill>
            </a:endParaRPr>
          </a:p>
          <a:p>
            <a:pPr marL="342900" lvl="4" indent="-342900">
              <a:buFont typeface="Lucida Grande"/>
              <a:buChar char="»"/>
            </a:pPr>
            <a:r>
              <a:rPr lang="nl-BE" kern="0" dirty="0">
                <a:solidFill>
                  <a:schemeClr val="tx1"/>
                </a:solidFill>
              </a:rPr>
              <a:t>BBT-GEN </a:t>
            </a:r>
            <a:r>
              <a:rPr lang="nl-BE" kern="0" dirty="0" smtClean="0">
                <a:solidFill>
                  <a:schemeClr val="tx1"/>
                </a:solidFill>
              </a:rPr>
              <a:t> ≥	IC </a:t>
            </a:r>
            <a:r>
              <a:rPr lang="nl-BE" kern="0" dirty="0">
                <a:solidFill>
                  <a:schemeClr val="tx1"/>
                </a:solidFill>
              </a:rPr>
              <a:t>of </a:t>
            </a:r>
            <a:r>
              <a:rPr lang="nl-BE" kern="0" dirty="0" smtClean="0">
                <a:solidFill>
                  <a:schemeClr val="tx1"/>
                </a:solidFill>
              </a:rPr>
              <a:t>RG</a:t>
            </a:r>
          </a:p>
          <a:p>
            <a:pPr marL="914400" lvl="2" indent="0">
              <a:buNone/>
            </a:pPr>
            <a:r>
              <a:rPr lang="nl-BE" kern="0" dirty="0" smtClean="0">
                <a:solidFill>
                  <a:schemeClr val="tx1"/>
                </a:solidFill>
              </a:rPr>
              <a:t>(bovengrens) </a:t>
            </a:r>
            <a:r>
              <a:rPr lang="nl-BE" kern="0" dirty="0">
                <a:solidFill>
                  <a:schemeClr val="tx1"/>
                </a:solidFill>
              </a:rPr>
              <a:t>BBT-GEN voorgesteld als sectorale </a:t>
            </a:r>
            <a:r>
              <a:rPr lang="nl-BE" kern="0" dirty="0" smtClean="0">
                <a:solidFill>
                  <a:schemeClr val="tx1"/>
                </a:solidFill>
              </a:rPr>
              <a:t>lozingsnorm</a:t>
            </a:r>
          </a:p>
          <a:p>
            <a:pPr marL="914400" lvl="2" indent="0">
              <a:buNone/>
            </a:pPr>
            <a:endParaRPr lang="nl-BE" kern="0" dirty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r>
              <a:rPr lang="nl-BE" kern="0" dirty="0">
                <a:solidFill>
                  <a:schemeClr val="tx1"/>
                </a:solidFill>
              </a:rPr>
              <a:t>muv </a:t>
            </a:r>
            <a:r>
              <a:rPr lang="nl-BE" kern="0" dirty="0" smtClean="0">
                <a:solidFill>
                  <a:schemeClr val="tx1"/>
                </a:solidFill>
              </a:rPr>
              <a:t>	o.a.	- prioritair </a:t>
            </a:r>
            <a:r>
              <a:rPr lang="nl-BE" kern="0" dirty="0">
                <a:solidFill>
                  <a:schemeClr val="tx1"/>
                </a:solidFill>
              </a:rPr>
              <a:t>gevaarlijke stoffen (o.a. cadmium en kwik</a:t>
            </a:r>
            <a:r>
              <a:rPr lang="nl-BE" kern="0" dirty="0" smtClean="0">
                <a:solidFill>
                  <a:schemeClr val="tx1"/>
                </a:solidFill>
              </a:rPr>
              <a:t>)</a:t>
            </a:r>
          </a:p>
          <a:p>
            <a:pPr marL="914400" lvl="2" indent="0">
              <a:buNone/>
            </a:pPr>
            <a:r>
              <a:rPr lang="nl-BE" kern="0" dirty="0">
                <a:solidFill>
                  <a:schemeClr val="tx1"/>
                </a:solidFill>
              </a:rPr>
              <a:t>	</a:t>
            </a:r>
            <a:r>
              <a:rPr lang="nl-BE" kern="0" dirty="0" smtClean="0">
                <a:solidFill>
                  <a:schemeClr val="tx1"/>
                </a:solidFill>
              </a:rPr>
              <a:t>	- aantal </a:t>
            </a:r>
            <a:r>
              <a:rPr lang="nl-BE" kern="0" dirty="0">
                <a:solidFill>
                  <a:schemeClr val="tx1"/>
                </a:solidFill>
              </a:rPr>
              <a:t>andere zware metalen </a:t>
            </a:r>
            <a:r>
              <a:rPr lang="nl-BE" kern="0" dirty="0" smtClean="0">
                <a:solidFill>
                  <a:schemeClr val="tx1"/>
                </a:solidFill>
              </a:rPr>
              <a:t>(bv. arseen</a:t>
            </a:r>
            <a:r>
              <a:rPr lang="nl-BE" kern="0" dirty="0">
                <a:solidFill>
                  <a:schemeClr val="tx1"/>
                </a:solidFill>
              </a:rPr>
              <a:t>, chroom, lood en </a:t>
            </a:r>
            <a:r>
              <a:rPr lang="nl-BE" kern="0" dirty="0" smtClean="0">
                <a:solidFill>
                  <a:schemeClr val="tx1"/>
                </a:solidFill>
              </a:rPr>
              <a:t>nikkel)</a:t>
            </a:r>
          </a:p>
          <a:p>
            <a:pPr marL="914400" lvl="2" indent="0">
              <a:buNone/>
            </a:pPr>
            <a:r>
              <a:rPr lang="nl-BE" kern="0" dirty="0">
                <a:solidFill>
                  <a:schemeClr val="tx1"/>
                </a:solidFill>
              </a:rPr>
              <a:t>	</a:t>
            </a:r>
            <a:r>
              <a:rPr lang="nl-BE" kern="0" dirty="0" smtClean="0">
                <a:solidFill>
                  <a:schemeClr val="tx1"/>
                </a:solidFill>
              </a:rPr>
              <a:t>	- chloride</a:t>
            </a:r>
          </a:p>
          <a:p>
            <a:pPr marL="914400" lvl="2" indent="0">
              <a:buNone/>
            </a:pPr>
            <a:r>
              <a:rPr lang="nl-BE" kern="0" dirty="0" smtClean="0">
                <a:solidFill>
                  <a:schemeClr val="tx1"/>
                </a:solidFill>
              </a:rPr>
              <a:t>		beleidskeuze - bijzondere voorwaarden, </a:t>
            </a:r>
            <a:r>
              <a:rPr lang="nl-BE" kern="0" dirty="0">
                <a:solidFill>
                  <a:schemeClr val="tx1"/>
                </a:solidFill>
              </a:rPr>
              <a:t>ifv </a:t>
            </a:r>
          </a:p>
          <a:p>
            <a:pPr lvl="4"/>
            <a:r>
              <a:rPr lang="nl-BE" sz="1200" kern="0" dirty="0" smtClean="0">
                <a:solidFill>
                  <a:schemeClr val="tx1"/>
                </a:solidFill>
              </a:rPr>
              <a:t>verwerkte grondstoffen, bv.</a:t>
            </a:r>
          </a:p>
          <a:p>
            <a:pPr lvl="5"/>
            <a:r>
              <a:rPr lang="nl-BE" sz="1000" kern="0" dirty="0" smtClean="0">
                <a:solidFill>
                  <a:schemeClr val="tx1"/>
                </a:solidFill>
              </a:rPr>
              <a:t>orgaanvlees </a:t>
            </a:r>
            <a:r>
              <a:rPr lang="nl-BE" sz="1000" kern="0" dirty="0">
                <a:solidFill>
                  <a:schemeClr val="tx1"/>
                </a:solidFill>
              </a:rPr>
              <a:t>(Cd, Hg), </a:t>
            </a:r>
            <a:endParaRPr lang="nl-BE" sz="1000" kern="0" dirty="0" smtClean="0">
              <a:solidFill>
                <a:schemeClr val="tx1"/>
              </a:solidFill>
            </a:endParaRPr>
          </a:p>
          <a:p>
            <a:pPr lvl="5"/>
            <a:r>
              <a:rPr lang="nl-BE" sz="1000" kern="0" dirty="0" smtClean="0">
                <a:solidFill>
                  <a:schemeClr val="tx1"/>
                </a:solidFill>
              </a:rPr>
              <a:t>schaal- </a:t>
            </a:r>
            <a:r>
              <a:rPr lang="nl-BE" sz="1000" kern="0" dirty="0">
                <a:solidFill>
                  <a:schemeClr val="tx1"/>
                </a:solidFill>
              </a:rPr>
              <a:t>en schelpdieren (As), </a:t>
            </a:r>
            <a:endParaRPr lang="nl-BE" sz="1000" kern="0" dirty="0" smtClean="0">
              <a:solidFill>
                <a:schemeClr val="tx1"/>
              </a:solidFill>
            </a:endParaRPr>
          </a:p>
          <a:p>
            <a:pPr lvl="5"/>
            <a:r>
              <a:rPr lang="nl-BE" sz="1000" kern="0" dirty="0" smtClean="0">
                <a:solidFill>
                  <a:schemeClr val="tx1"/>
                </a:solidFill>
              </a:rPr>
              <a:t>vette </a:t>
            </a:r>
            <a:r>
              <a:rPr lang="nl-BE" sz="1000" kern="0" dirty="0">
                <a:solidFill>
                  <a:schemeClr val="tx1"/>
                </a:solidFill>
              </a:rPr>
              <a:t>vis zoals sprot, makreel en haring (Cd) of paling (Pb)</a:t>
            </a:r>
          </a:p>
          <a:p>
            <a:pPr lvl="4"/>
            <a:r>
              <a:rPr lang="nl-BE" sz="1200" kern="0" dirty="0" smtClean="0">
                <a:solidFill>
                  <a:schemeClr val="tx1"/>
                </a:solidFill>
              </a:rPr>
              <a:t>toegepast </a:t>
            </a:r>
            <a:r>
              <a:rPr lang="nl-BE" sz="1200" kern="0" dirty="0">
                <a:solidFill>
                  <a:schemeClr val="tx1"/>
                </a:solidFill>
              </a:rPr>
              <a:t>processen, bv. </a:t>
            </a:r>
            <a:endParaRPr lang="nl-BE" sz="1200" kern="0" dirty="0" smtClean="0">
              <a:solidFill>
                <a:schemeClr val="tx1"/>
              </a:solidFill>
            </a:endParaRPr>
          </a:p>
          <a:p>
            <a:pPr lvl="5"/>
            <a:r>
              <a:rPr lang="nl-BE" sz="1000" kern="0" dirty="0" smtClean="0">
                <a:solidFill>
                  <a:schemeClr val="tx1"/>
                </a:solidFill>
              </a:rPr>
              <a:t>zoutwaterbaden </a:t>
            </a:r>
            <a:r>
              <a:rPr lang="nl-BE" sz="1000" kern="0" dirty="0">
                <a:solidFill>
                  <a:schemeClr val="tx1"/>
                </a:solidFill>
              </a:rPr>
              <a:t>voor </a:t>
            </a:r>
            <a:r>
              <a:rPr lang="nl-BE" sz="1000" kern="0" dirty="0" smtClean="0">
                <a:solidFill>
                  <a:schemeClr val="tx1"/>
                </a:solidFill>
              </a:rPr>
              <a:t>ontdooien garnalen (Cl),</a:t>
            </a:r>
          </a:p>
          <a:p>
            <a:pPr lvl="5"/>
            <a:r>
              <a:rPr lang="nl-BE" sz="1000" kern="0" dirty="0" smtClean="0">
                <a:solidFill>
                  <a:schemeClr val="tx1"/>
                </a:solidFill>
              </a:rPr>
              <a:t>roken </a:t>
            </a:r>
            <a:r>
              <a:rPr lang="nl-BE" sz="1000" kern="0" dirty="0">
                <a:solidFill>
                  <a:schemeClr val="tx1"/>
                </a:solidFill>
              </a:rPr>
              <a:t>mbv </a:t>
            </a:r>
            <a:r>
              <a:rPr lang="nl-BE" sz="1000" kern="0" dirty="0" smtClean="0">
                <a:solidFill>
                  <a:schemeClr val="tx1"/>
                </a:solidFill>
              </a:rPr>
              <a:t>houtkrullen - </a:t>
            </a:r>
            <a:r>
              <a:rPr lang="nl-BE" sz="1000" kern="0" dirty="0">
                <a:solidFill>
                  <a:schemeClr val="tx1"/>
                </a:solidFill>
              </a:rPr>
              <a:t>specifieke </a:t>
            </a:r>
            <a:r>
              <a:rPr lang="nl-BE" sz="1000" kern="0" dirty="0" smtClean="0">
                <a:solidFill>
                  <a:schemeClr val="tx1"/>
                </a:solidFill>
              </a:rPr>
              <a:t>reinigingsproducten voor verwijdering teeraanslag rookkasten (</a:t>
            </a:r>
            <a:r>
              <a:rPr lang="nl-BE" sz="1000" kern="0" dirty="0">
                <a:solidFill>
                  <a:schemeClr val="tx1"/>
                </a:solidFill>
              </a:rPr>
              <a:t>Cr, Ni</a:t>
            </a:r>
            <a:r>
              <a:rPr lang="nl-BE" sz="1000" kern="0" dirty="0" smtClean="0">
                <a:solidFill>
                  <a:schemeClr val="tx1"/>
                </a:solidFill>
              </a:rPr>
              <a:t>)</a:t>
            </a:r>
            <a:endParaRPr lang="nl-BE" sz="1000" kern="0" dirty="0">
              <a:solidFill>
                <a:schemeClr val="tx1"/>
              </a:solidFill>
            </a:endParaRPr>
          </a:p>
          <a:p>
            <a:pPr marL="800100" lvl="3" indent="-342900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BBT-GEN’s: van lozingsdata naar </a:t>
            </a:r>
            <a:r>
              <a:rPr lang="nl-BE" sz="1600" b="1" dirty="0"/>
              <a:t>normvoorstellen</a:t>
            </a:r>
            <a:r>
              <a:rPr lang="nl-BE" dirty="0"/>
              <a:t> wateremissies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891141" y="2271131"/>
            <a:ext cx="494884" cy="1306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0" name="Striped Right Arrow 9"/>
          <p:cNvSpPr/>
          <p:nvPr/>
        </p:nvSpPr>
        <p:spPr>
          <a:xfrm>
            <a:off x="1772314" y="4252413"/>
            <a:ext cx="494884" cy="1306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1" name="Striped Right Arrow 10"/>
          <p:cNvSpPr/>
          <p:nvPr/>
        </p:nvSpPr>
        <p:spPr>
          <a:xfrm>
            <a:off x="899592" y="2996578"/>
            <a:ext cx="494884" cy="13069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452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BBT-GEN’s: van lozingsdata naar </a:t>
            </a:r>
            <a:r>
              <a:rPr lang="nl-BE" sz="1600" b="1" dirty="0"/>
              <a:t>normvoorstellen</a:t>
            </a:r>
            <a:r>
              <a:rPr lang="nl-BE" dirty="0"/>
              <a:t> </a:t>
            </a:r>
            <a:r>
              <a:rPr lang="nl-BE" dirty="0" smtClean="0"/>
              <a:t>wateremissies (vlees – OPP)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26096"/>
              </p:ext>
            </p:extLst>
          </p:nvPr>
        </p:nvGraphicFramePr>
        <p:xfrm>
          <a:off x="539552" y="1412777"/>
          <a:ext cx="7287577" cy="4783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993"/>
                <a:gridCol w="664239"/>
                <a:gridCol w="144016"/>
                <a:gridCol w="936104"/>
                <a:gridCol w="841273"/>
                <a:gridCol w="1639705"/>
                <a:gridCol w="1638247"/>
              </a:tblGrid>
              <a:tr h="443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Parameter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Huidige sectorale norm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BBT-GEN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Emissieniveaus voor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IPPC voedingsbedrijven [BREF FDM, 2006]*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Voorstel sectorale norm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47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ondergrens pH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6,5 pH-eenheid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6,5 pH-eenheid***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47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bovengrens pH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9,0 pH-eenheid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9,0 pH-eenheid***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47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temperatuur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30,0 °C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30,0 °C***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4245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ZS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 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30 </a:t>
                      </a:r>
                      <a:r>
                        <a:rPr lang="nl-BE" sz="1000" dirty="0" smtClean="0">
                          <a:effectLst/>
                        </a:rPr>
                        <a:t>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60 mg/l**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&lt;30 </a:t>
                      </a:r>
                      <a:r>
                        <a:rPr lang="nl-BE" sz="1000" dirty="0" smtClean="0">
                          <a:effectLst/>
                        </a:rPr>
                        <a:t>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&lt;50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30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47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afmeting ZS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2 mm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2 mm***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47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bezinkbare stoffen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1,5 ml/l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1,5 ml/l***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4431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perchloor-ethyleen-extraheerbare apolaire stoffen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5,0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5,0 mg/l***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47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olie en vet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n.v.w.b.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n.v.w.b.***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8862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som van de anionische, niet-ionogene en kationische oppervlakte-actieve stoffen 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3,0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3,0 mg/l***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3449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BZV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 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25 mg/l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 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50 </a:t>
                      </a:r>
                      <a:r>
                        <a:rPr lang="nl-BE" sz="1000" dirty="0" smtClean="0">
                          <a:effectLst/>
                        </a:rPr>
                        <a:t>mg/l</a:t>
                      </a:r>
                      <a:r>
                        <a:rPr lang="nl-BE" sz="1000" dirty="0">
                          <a:effectLst/>
                        </a:rPr>
                        <a:t>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&lt;25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&lt;25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25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365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CZV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 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200 </a:t>
                      </a:r>
                      <a:r>
                        <a:rPr lang="nl-BE" sz="1000" dirty="0" smtClean="0">
                          <a:effectLst/>
                        </a:rPr>
                        <a:t>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300 mg/l**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&lt;125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&lt;125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125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295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Kjeldahl-stikstof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30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60 </a:t>
                      </a:r>
                      <a:r>
                        <a:rPr lang="nl-BE" sz="1000" dirty="0" smtClean="0">
                          <a:effectLst/>
                        </a:rPr>
                        <a:t>mg/l</a:t>
                      </a:r>
                      <a:r>
                        <a:rPr lang="nl-BE" sz="1000" dirty="0">
                          <a:effectLst/>
                        </a:rPr>
                        <a:t>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295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Ntot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 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30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60 </a:t>
                      </a:r>
                      <a:r>
                        <a:rPr lang="nl-BE" sz="1000" dirty="0" smtClean="0">
                          <a:effectLst/>
                        </a:rPr>
                        <a:t>mg/l</a:t>
                      </a:r>
                      <a:r>
                        <a:rPr lang="nl-BE" sz="1000" dirty="0">
                          <a:effectLst/>
                        </a:rPr>
                        <a:t>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&lt;15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&lt;10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15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295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Ptot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 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10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 smtClean="0">
                          <a:effectLst/>
                        </a:rPr>
                        <a:t>30 mg/l</a:t>
                      </a:r>
                      <a:r>
                        <a:rPr lang="nl-BE" sz="1000" dirty="0">
                          <a:effectLst/>
                        </a:rPr>
                        <a:t>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&lt;2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0,4-5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2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9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BBT-GEN’s: van lozingsdata naar </a:t>
            </a:r>
            <a:r>
              <a:rPr lang="nl-BE" sz="1600" b="1" dirty="0"/>
              <a:t>normvoorstellen</a:t>
            </a:r>
            <a:r>
              <a:rPr lang="nl-BE" dirty="0"/>
              <a:t> </a:t>
            </a:r>
            <a:r>
              <a:rPr lang="nl-BE" dirty="0" smtClean="0"/>
              <a:t>wateremissies (vlees – OPP)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422276"/>
              </p:ext>
            </p:extLst>
          </p:nvPr>
        </p:nvGraphicFramePr>
        <p:xfrm>
          <a:off x="596791" y="1863080"/>
          <a:ext cx="7287577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993"/>
                <a:gridCol w="1292816"/>
                <a:gridCol w="1292816"/>
                <a:gridCol w="1639705"/>
                <a:gridCol w="1638247"/>
              </a:tblGrid>
              <a:tr h="41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Parameter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Huidige sectorale norm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BBT-GEN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Emissieniveaus voor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IPPC voedingsbedrijven [BREF FDM, 2006]*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Voorstel sectorale norm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arseen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&lt;15 µg/l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cadmium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&lt;2 µg/l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chroom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&lt;50 µg/l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kobalt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&lt;10 µg/l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koper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&lt;50 µg/l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kwik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&lt;0,3 µg/l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lood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&lt;50 µg/l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nikkel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&lt;30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zilver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&lt;10 µg/l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zink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endParaRPr lang="nl-BE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&lt;200 µg/l</a:t>
                      </a:r>
                      <a:endParaRPr lang="nl-BE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endParaRPr lang="nl-BE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endParaRPr lang="nl-BE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chloride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</a:rPr>
                        <a:t>&lt;4000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/****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fluoride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&lt;0,9 mg/l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/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4365104"/>
            <a:ext cx="676875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00" dirty="0"/>
              <a:t>* indicatie van de emissieniveaus die haalbaar zijn met de technieken die algemeen als de BBT beschouwd worden voor GPBV-voedingsbedrijven (BREF FDM, 2006</a:t>
            </a:r>
            <a:r>
              <a:rPr lang="nl-NL" sz="1300" dirty="0" smtClean="0"/>
              <a:t>)</a:t>
            </a:r>
            <a:endParaRPr lang="nl-BE" sz="1300" dirty="0"/>
          </a:p>
          <a:p>
            <a:r>
              <a:rPr lang="nl-NL" sz="1300" dirty="0"/>
              <a:t>** bij lozing &lt;</a:t>
            </a:r>
            <a:r>
              <a:rPr lang="nl-BE" sz="1300" dirty="0"/>
              <a:t>25 m³/dag </a:t>
            </a:r>
          </a:p>
          <a:p>
            <a:r>
              <a:rPr lang="nl-NL" sz="1300" dirty="0" smtClean="0"/>
              <a:t>*** huidige </a:t>
            </a:r>
            <a:r>
              <a:rPr lang="nl-NL" sz="1300" dirty="0"/>
              <a:t>sectorale voorwaarde</a:t>
            </a:r>
            <a:endParaRPr lang="nl-BE" sz="1300" dirty="0"/>
          </a:p>
          <a:p>
            <a:r>
              <a:rPr lang="nl-BE" sz="1300" dirty="0"/>
              <a:t>**** </a:t>
            </a:r>
            <a:r>
              <a:rPr lang="nl-BE" sz="1300" dirty="0" smtClean="0"/>
              <a:t> voorstel </a:t>
            </a:r>
            <a:r>
              <a:rPr lang="nl-BE" sz="1300" dirty="0"/>
              <a:t>om via de bijzondere lozingsvoorwaarden een norm op te leggen</a:t>
            </a:r>
          </a:p>
          <a:p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29315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BBT-GEN’s: van lozingsdata naar </a:t>
            </a:r>
            <a:r>
              <a:rPr lang="nl-BE" sz="1600" b="1" dirty="0"/>
              <a:t>normvoorstellen</a:t>
            </a:r>
            <a:r>
              <a:rPr lang="nl-BE" dirty="0"/>
              <a:t> </a:t>
            </a:r>
            <a:r>
              <a:rPr lang="nl-BE" dirty="0" smtClean="0"/>
              <a:t>wateremissies (vlees – RIO)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811538"/>
              </p:ext>
            </p:extLst>
          </p:nvPr>
        </p:nvGraphicFramePr>
        <p:xfrm>
          <a:off x="593479" y="1484784"/>
          <a:ext cx="5994762" cy="3673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921"/>
                <a:gridCol w="1224136"/>
                <a:gridCol w="1234807"/>
                <a:gridCol w="829104"/>
                <a:gridCol w="1323794"/>
              </a:tblGrid>
              <a:tr h="5248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Parameter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smtClean="0">
                          <a:effectLst/>
                        </a:rPr>
                        <a:t>Huidige sectorale norm</a:t>
                      </a:r>
                      <a:endParaRPr lang="nl-BE" sz="1000" dirty="0" smtClean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 smtClean="0">
                          <a:effectLst/>
                        </a:rPr>
                        <a:t>BBT-GEN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3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Voorstel sectorale norm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ondergrens pH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 </a:t>
                      </a: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pH-eenheid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 pH-eenheid</a:t>
                      </a: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bovengrens pH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 </a:t>
                      </a: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pH-eenheid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 pH-eenheid</a:t>
                      </a: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temperatuur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45,0 </a:t>
                      </a: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45,0 °C</a:t>
                      </a: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527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afmeting ZS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 </a:t>
                      </a: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mm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 mm</a:t>
                      </a: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ZS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1000,0 </a:t>
                      </a: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1000,0 mg/l</a:t>
                      </a: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5248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petroleumether- extraheerbare stoffen</a:t>
                      </a:r>
                      <a:endParaRPr lang="nl-BE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500,0 mg/l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500,0 mg/l**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arseen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&lt;15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cadmium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chroom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&lt;50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&lt;100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koper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&lt;200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kwik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&lt;0,3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&lt;0,6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lood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&lt;50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nikkel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&lt;30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&lt;60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zilver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&lt;10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zink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&lt;1000 µg/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7493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chloride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&lt;4000 mg/l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8602" y="5517232"/>
            <a:ext cx="7387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voorstel om via de bijzondere lozingsvoorwaarden een norm op te leggen indien nodig</a:t>
            </a:r>
          </a:p>
          <a:p>
            <a:r>
              <a:rPr lang="nl-BE" sz="1300" dirty="0" smtClean="0"/>
              <a:t>** huidige </a:t>
            </a:r>
            <a:r>
              <a:rPr lang="nl-BE" sz="1300" dirty="0"/>
              <a:t>sectorale voorwaarde</a:t>
            </a:r>
          </a:p>
          <a:p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11748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Inleiding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BREF Food, Drink and Milk </a:t>
            </a:r>
            <a:r>
              <a:rPr lang="en-US" dirty="0" smtClean="0"/>
              <a:t>Industries – in herziening</a:t>
            </a:r>
            <a:endParaRPr lang="en-US" dirty="0"/>
          </a:p>
          <a:p>
            <a:r>
              <a:rPr lang="en-US" dirty="0" smtClean="0"/>
              <a:t>Actieve opvolging door BBT-kenniscentrum van VITO ism LNE-AMV (2 leden TWG </a:t>
            </a:r>
            <a:r>
              <a:rPr lang="en-US" dirty="0"/>
              <a:t>MS </a:t>
            </a:r>
            <a:r>
              <a:rPr lang="en-US" dirty="0" smtClean="0"/>
              <a:t>BE)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45961" t="15201" r="27404" b="37858"/>
          <a:stretch/>
        </p:blipFill>
        <p:spPr bwMode="auto">
          <a:xfrm>
            <a:off x="624253" y="1951892"/>
            <a:ext cx="2204405" cy="2206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b="4733"/>
          <a:stretch/>
        </p:blipFill>
        <p:spPr bwMode="auto">
          <a:xfrm>
            <a:off x="2699793" y="1700808"/>
            <a:ext cx="6444208" cy="4228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5" name="Group 1024"/>
          <p:cNvGrpSpPr/>
          <p:nvPr/>
        </p:nvGrpSpPr>
        <p:grpSpPr>
          <a:xfrm>
            <a:off x="3391342" y="2411208"/>
            <a:ext cx="1043535" cy="612068"/>
            <a:chOff x="3391342" y="2411208"/>
            <a:chExt cx="1043535" cy="612068"/>
          </a:xfrm>
        </p:grpSpPr>
        <p:sp>
          <p:nvSpPr>
            <p:cNvPr id="10" name="Flowchart: Punched Tape 9"/>
            <p:cNvSpPr/>
            <p:nvPr/>
          </p:nvSpPr>
          <p:spPr>
            <a:xfrm rot="19839252">
              <a:off x="3391342" y="2411208"/>
              <a:ext cx="1043535" cy="612068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1" name="TextBox 10"/>
            <p:cNvSpPr txBox="1"/>
            <p:nvPr/>
          </p:nvSpPr>
          <p:spPr>
            <a:xfrm rot="20039877">
              <a:off x="3445057" y="2574614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dirty="0"/>
                <a:t>d</a:t>
              </a:r>
              <a:r>
                <a:rPr lang="nl-BE" sz="1400" dirty="0" smtClean="0"/>
                <a:t>ec 2013</a:t>
              </a:r>
              <a:endParaRPr lang="nl-BE" sz="1400" dirty="0"/>
            </a:p>
          </p:txBody>
        </p:sp>
      </p:grpSp>
      <p:grpSp>
        <p:nvGrpSpPr>
          <p:cNvPr id="1027" name="Group 1026"/>
          <p:cNvGrpSpPr/>
          <p:nvPr/>
        </p:nvGrpSpPr>
        <p:grpSpPr>
          <a:xfrm>
            <a:off x="4799043" y="2421301"/>
            <a:ext cx="1043535" cy="612068"/>
            <a:chOff x="4799043" y="2421301"/>
            <a:chExt cx="1043535" cy="612068"/>
          </a:xfrm>
        </p:grpSpPr>
        <p:sp>
          <p:nvSpPr>
            <p:cNvPr id="13" name="Flowchart: Punched Tape 12"/>
            <p:cNvSpPr/>
            <p:nvPr/>
          </p:nvSpPr>
          <p:spPr>
            <a:xfrm rot="19839252">
              <a:off x="4799043" y="2421301"/>
              <a:ext cx="1043535" cy="612068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0039877">
              <a:off x="4852758" y="2584707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dirty="0"/>
                <a:t>n</a:t>
              </a:r>
              <a:r>
                <a:rPr lang="nl-BE" sz="1400" dirty="0" smtClean="0"/>
                <a:t>ov 2014</a:t>
              </a:r>
              <a:endParaRPr lang="nl-BE" sz="1400" dirty="0"/>
            </a:p>
          </p:txBody>
        </p:sp>
      </p:grpSp>
      <p:grpSp>
        <p:nvGrpSpPr>
          <p:cNvPr id="1028" name="Group 1027"/>
          <p:cNvGrpSpPr/>
          <p:nvPr/>
        </p:nvGrpSpPr>
        <p:grpSpPr>
          <a:xfrm>
            <a:off x="6109734" y="2384471"/>
            <a:ext cx="1043535" cy="612068"/>
            <a:chOff x="6109734" y="2384471"/>
            <a:chExt cx="1043535" cy="612068"/>
          </a:xfrm>
        </p:grpSpPr>
        <p:sp>
          <p:nvSpPr>
            <p:cNvPr id="15" name="Flowchart: Punched Tape 14"/>
            <p:cNvSpPr/>
            <p:nvPr/>
          </p:nvSpPr>
          <p:spPr>
            <a:xfrm rot="19839252">
              <a:off x="6109734" y="2384471"/>
              <a:ext cx="1043535" cy="612068"/>
            </a:xfrm>
            <a:prstGeom prst="flowChartPunchedTap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6" name="TextBox 15"/>
            <p:cNvSpPr txBox="1"/>
            <p:nvPr/>
          </p:nvSpPr>
          <p:spPr>
            <a:xfrm rot="20039877">
              <a:off x="6163449" y="2547877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1400" dirty="0" smtClean="0"/>
                <a:t>okt 2015</a:t>
              </a:r>
              <a:endParaRPr lang="nl-BE" sz="1400" dirty="0"/>
            </a:p>
          </p:txBody>
        </p:sp>
      </p:grpSp>
      <p:grpSp>
        <p:nvGrpSpPr>
          <p:cNvPr id="1029" name="Group 1028"/>
          <p:cNvGrpSpPr/>
          <p:nvPr/>
        </p:nvGrpSpPr>
        <p:grpSpPr>
          <a:xfrm>
            <a:off x="7405878" y="2384471"/>
            <a:ext cx="1043535" cy="612068"/>
            <a:chOff x="7405878" y="2384471"/>
            <a:chExt cx="1043535" cy="612068"/>
          </a:xfrm>
          <a:solidFill>
            <a:srgbClr val="00B050"/>
          </a:solidFill>
        </p:grpSpPr>
        <p:sp>
          <p:nvSpPr>
            <p:cNvPr id="17" name="Flowchart: Punched Tape 16"/>
            <p:cNvSpPr/>
            <p:nvPr/>
          </p:nvSpPr>
          <p:spPr>
            <a:xfrm rot="19839252">
              <a:off x="7405878" y="2384471"/>
              <a:ext cx="1043535" cy="612068"/>
            </a:xfrm>
            <a:prstGeom prst="flowChartPunchedTape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dirty="0"/>
            </a:p>
          </p:txBody>
        </p:sp>
        <p:sp>
          <p:nvSpPr>
            <p:cNvPr id="18" name="TextBox 17"/>
            <p:cNvSpPr txBox="1"/>
            <p:nvPr/>
          </p:nvSpPr>
          <p:spPr>
            <a:xfrm rot="20039877">
              <a:off x="7459593" y="2547877"/>
              <a:ext cx="93610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nl-BE" sz="1400" dirty="0" smtClean="0"/>
                <a:t>   2016</a:t>
              </a:r>
              <a:endParaRPr lang="nl-BE" sz="1400" dirty="0"/>
            </a:p>
          </p:txBody>
        </p:sp>
      </p:grpSp>
      <p:grpSp>
        <p:nvGrpSpPr>
          <p:cNvPr id="1030" name="Group 1029"/>
          <p:cNvGrpSpPr/>
          <p:nvPr/>
        </p:nvGrpSpPr>
        <p:grpSpPr>
          <a:xfrm>
            <a:off x="4788024" y="3386295"/>
            <a:ext cx="959633" cy="546761"/>
            <a:chOff x="4788024" y="3386295"/>
            <a:chExt cx="959633" cy="54676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4788024" y="3386295"/>
              <a:ext cx="959633" cy="5467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788024" y="3386295"/>
              <a:ext cx="959633" cy="5467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Group 1030"/>
          <p:cNvGrpSpPr/>
          <p:nvPr/>
        </p:nvGrpSpPr>
        <p:grpSpPr>
          <a:xfrm>
            <a:off x="6132647" y="3386295"/>
            <a:ext cx="959633" cy="546761"/>
            <a:chOff x="6132647" y="3386295"/>
            <a:chExt cx="959633" cy="54676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132647" y="3386295"/>
              <a:ext cx="959633" cy="5467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6132647" y="3386295"/>
              <a:ext cx="959633" cy="5467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28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BBT-GEN’s: van lozingsdata naar </a:t>
            </a:r>
            <a:r>
              <a:rPr lang="nl-BE" sz="1600" b="1" dirty="0"/>
              <a:t>normvoorstellen</a:t>
            </a:r>
            <a:r>
              <a:rPr lang="nl-BE" dirty="0"/>
              <a:t> </a:t>
            </a:r>
            <a:r>
              <a:rPr lang="nl-BE" dirty="0" smtClean="0"/>
              <a:t>wateremissies (vis – RIO)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84575"/>
              </p:ext>
            </p:extLst>
          </p:nvPr>
        </p:nvGraphicFramePr>
        <p:xfrm>
          <a:off x="539552" y="1484784"/>
          <a:ext cx="6060818" cy="3735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953"/>
                <a:gridCol w="1008112"/>
                <a:gridCol w="807084"/>
                <a:gridCol w="273036"/>
                <a:gridCol w="93980"/>
                <a:gridCol w="266060"/>
                <a:gridCol w="720080"/>
                <a:gridCol w="1221513"/>
              </a:tblGrid>
              <a:tr h="4159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Parameter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dirty="0" smtClean="0">
                          <a:effectLst/>
                        </a:rPr>
                        <a:t>Huidige sectorale norm</a:t>
                      </a:r>
                      <a:endParaRPr lang="nl-BE" sz="1000" dirty="0" smtClean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 smtClean="0">
                          <a:effectLst/>
                        </a:rPr>
                        <a:t>BBT-GEN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nl-BE" sz="13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Voorstel sectorale norm</a:t>
                      </a:r>
                      <a:endParaRPr lang="nl-BE" sz="10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260" marR="4526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ondergrens pH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 pH-eenheid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6,5 pH-eenheid**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bovengrens pH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 pH-eenheid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 pH-eenheid**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temperatuur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45,0 °C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45,0 °C**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230493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afmeting ZS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 mm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 mm**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ZS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1000,0 mg/l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1000,0 mg/l**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petroleumether- extraheerbare stoffen</a:t>
                      </a:r>
                      <a:endParaRPr lang="nl-BE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500,0 mg/l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500,0 mg/l**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arseen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&lt;100 µg/l</a:t>
                      </a:r>
                      <a:endParaRPr lang="nl-BE" sz="1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&lt;150µg/l</a:t>
                      </a:r>
                      <a:endParaRPr lang="nl-BE" sz="1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cadmium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&lt;2,0 µg/l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3 µg/l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chroom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&lt;50 µg/l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koper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&lt;200 µg/l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kwik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&lt;0,3 µg/l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lood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&lt;50 µg/l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&lt;225 µg/l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nikkel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&lt;30 µg/l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nl-BE" sz="13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seleen</a:t>
                      </a:r>
                      <a:endParaRPr lang="nl-BE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zilver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&lt;10 µg/l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zink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&lt;1000 µg/l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µg/l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  <a:tr h="13864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chloride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&lt;4000 mg/l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&lt;7500 mg/l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&lt;15000 mg/l</a:t>
                      </a:r>
                      <a:endParaRPr lang="nl-BE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nl-BE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/*</a:t>
                      </a:r>
                    </a:p>
                  </a:txBody>
                  <a:tcPr marL="68580" marR="68580" marT="0" marB="0">
                    <a:solidFill>
                      <a:srgbClr val="0070C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9552" y="5301208"/>
            <a:ext cx="720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/>
              <a:t>* </a:t>
            </a:r>
            <a:r>
              <a:rPr lang="nl-BE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voorstel om via de bijzondere lozingsvoorwaarden een norm op te leggen indien nodig</a:t>
            </a:r>
          </a:p>
          <a:p>
            <a:r>
              <a:rPr lang="nl-BE" sz="1300" dirty="0" smtClean="0"/>
              <a:t>** </a:t>
            </a:r>
            <a:r>
              <a:rPr lang="nl-BE" sz="1300" dirty="0"/>
              <a:t>huidige sectorale voorwaarde</a:t>
            </a:r>
          </a:p>
          <a:p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123302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Klassieke BBT-studie</a:t>
            </a:r>
          </a:p>
          <a:p>
            <a:pPr marL="800100" lvl="3" indent="-342900"/>
            <a:r>
              <a:rPr lang="nl-BE" sz="1600" dirty="0">
                <a:solidFill>
                  <a:schemeClr val="tx1"/>
                </a:solidFill>
              </a:rPr>
              <a:t>g</a:t>
            </a:r>
            <a:r>
              <a:rPr lang="nl-BE" sz="1600" dirty="0" smtClean="0">
                <a:solidFill>
                  <a:schemeClr val="tx1"/>
                </a:solidFill>
              </a:rPr>
              <a:t>ehele proces &amp; alle milieu-aspecten</a:t>
            </a:r>
          </a:p>
          <a:p>
            <a:pPr marL="800100" lvl="3" indent="-342900"/>
            <a:r>
              <a:rPr lang="nl-BE" sz="1600" dirty="0">
                <a:solidFill>
                  <a:schemeClr val="tx1"/>
                </a:solidFill>
              </a:rPr>
              <a:t>n</a:t>
            </a:r>
            <a:r>
              <a:rPr lang="nl-BE" sz="1600" dirty="0" smtClean="0">
                <a:solidFill>
                  <a:schemeClr val="tx1"/>
                </a:solidFill>
              </a:rPr>
              <a:t>ieuw aspect: impact op de keten</a:t>
            </a: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Kapstok-BBT </a:t>
            </a:r>
          </a:p>
          <a:p>
            <a:pPr marL="800100" lvl="3" indent="-342900"/>
            <a:r>
              <a:rPr lang="nl-BE" sz="1600" dirty="0" smtClean="0">
                <a:solidFill>
                  <a:schemeClr val="tx1"/>
                </a:solidFill>
              </a:rPr>
              <a:t>invulling a.d.h.v. voorbeeldmaatregelen</a:t>
            </a:r>
          </a:p>
          <a:p>
            <a:pPr marL="800100" lvl="3" indent="-342900"/>
            <a:r>
              <a:rPr lang="nl-BE" sz="1600" dirty="0" smtClean="0">
                <a:solidFill>
                  <a:schemeClr val="tx1"/>
                </a:solidFill>
              </a:rPr>
              <a:t>actieve deelname sector (vnl vlees) – praktische toetsing</a:t>
            </a: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BBT-GEN’s afgeleid voor 3 bedrijfsgroepen, groot aantal parameters</a:t>
            </a:r>
          </a:p>
          <a:p>
            <a:pPr marL="800100" lvl="3" indent="-342900"/>
            <a:r>
              <a:rPr lang="nl-BE" sz="1600" dirty="0">
                <a:solidFill>
                  <a:schemeClr val="tx1"/>
                </a:solidFill>
              </a:rPr>
              <a:t>r</a:t>
            </a:r>
            <a:r>
              <a:rPr lang="nl-BE" sz="1600" dirty="0" smtClean="0">
                <a:solidFill>
                  <a:schemeClr val="tx1"/>
                </a:solidFill>
              </a:rPr>
              <a:t>elatief </a:t>
            </a:r>
            <a:r>
              <a:rPr lang="nl-BE" sz="1600" dirty="0">
                <a:solidFill>
                  <a:schemeClr val="tx1"/>
                </a:solidFill>
              </a:rPr>
              <a:t>veel lozingsdata (incl. achtergrondinformatie</a:t>
            </a:r>
            <a:r>
              <a:rPr lang="nl-BE" sz="1600" dirty="0" smtClean="0">
                <a:solidFill>
                  <a:schemeClr val="tx1"/>
                </a:solidFill>
              </a:rPr>
              <a:t>) – gebruik van “R”</a:t>
            </a:r>
            <a:endParaRPr lang="nl-BE" sz="1600" dirty="0">
              <a:solidFill>
                <a:schemeClr val="tx1"/>
              </a:solidFill>
            </a:endParaRPr>
          </a:p>
          <a:p>
            <a:pPr marL="800100" lvl="3" indent="-342900"/>
            <a:r>
              <a:rPr lang="nl-BE" sz="1600" dirty="0" smtClean="0">
                <a:solidFill>
                  <a:schemeClr val="tx1"/>
                </a:solidFill>
              </a:rPr>
              <a:t>kennishiaten, o.a. herkomst belasting bv. As, Cd, Cr, Hg, Ni, Pb en Se</a:t>
            </a:r>
          </a:p>
          <a:p>
            <a:pPr marL="800100" lvl="3" indent="-342900"/>
            <a:endParaRPr lang="nl-BE" sz="1600" dirty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Concrete aanbevelingen, o.a. voor milieuvergunningsregelgeving </a:t>
            </a:r>
          </a:p>
          <a:p>
            <a:pPr marL="800100" lvl="3" indent="-342900"/>
            <a:r>
              <a:rPr lang="nl-BE" sz="1600" dirty="0">
                <a:solidFill>
                  <a:schemeClr val="tx1"/>
                </a:solidFill>
              </a:rPr>
              <a:t>b</a:t>
            </a:r>
            <a:r>
              <a:rPr lang="nl-BE" sz="1600" dirty="0" smtClean="0">
                <a:solidFill>
                  <a:schemeClr val="tx1"/>
                </a:solidFill>
              </a:rPr>
              <a:t>eleidskeuzes te maken</a:t>
            </a:r>
          </a:p>
          <a:p>
            <a:pPr marL="1257300" lvl="4" indent="-342900"/>
            <a:endParaRPr lang="nl-BE" sz="1600" dirty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342900" lvl="2" indent="-342900"/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Samenvatting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Inleiding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BREF Food, Drink and Milk Industries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Korte Historiek BBT-studie</a:t>
            </a:r>
          </a:p>
          <a:p>
            <a:pPr marL="800100" lvl="3" indent="-342900"/>
            <a:endParaRPr lang="nl-BE" sz="1800" dirty="0">
              <a:solidFill>
                <a:schemeClr val="bg1">
                  <a:lumMod val="65000"/>
                </a:schemeClr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Resultaten en aanbevelingen BBT-studie vlees en vis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Algemeen overzicht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BBT en enkele voorbeelden van concrete invulling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BBT-GEN’s: van lozingsdata naar normvoorstellen wateremissies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Samenvatting</a:t>
            </a: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Discussie en vragen</a:t>
            </a: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BBT-studie voor de vlees- en visverwerkende </a:t>
            </a:r>
            <a:r>
              <a:rPr lang="nl-BE" dirty="0" smtClean="0"/>
              <a:t>industrie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Discussie en vragen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contactgegevens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98884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eaLnBrk="0" hangingPunct="0"/>
            <a:r>
              <a:rPr lang="nl-BE" sz="2400" b="0" dirty="0">
                <a:ea typeface="ヒラギノ角ゴ Pro W3" pitchFamily="1" charset="-128"/>
                <a:sym typeface="Wingdings" pitchFamily="2" charset="2"/>
              </a:rPr>
              <a:t>	</a:t>
            </a:r>
            <a:r>
              <a:rPr lang="nl-BE" sz="2400" b="0" dirty="0">
                <a:ea typeface="ヒラギノ角ゴ Pro W3" pitchFamily="1" charset="-128"/>
              </a:rPr>
              <a:t>(014)33 </a:t>
            </a:r>
            <a:r>
              <a:rPr lang="nl-BE" sz="2400" b="0" dirty="0" smtClean="0">
                <a:ea typeface="ヒラギノ角ゴ Pro W3" pitchFamily="1" charset="-128"/>
              </a:rPr>
              <a:t>59 22</a:t>
            </a:r>
            <a:endParaRPr lang="nl-BE" sz="2400" b="0" dirty="0">
              <a:ea typeface="ヒラギノ角ゴ Pro W3" pitchFamily="1" charset="-128"/>
            </a:endParaRPr>
          </a:p>
          <a:p>
            <a:pPr lvl="2" eaLnBrk="0" hangingPunct="0"/>
            <a:r>
              <a:rPr lang="nl-BE" sz="2400" b="0" dirty="0">
                <a:ea typeface="ヒラギノ角ゴ Pro W3" pitchFamily="1" charset="-128"/>
                <a:sym typeface="Wingdings" pitchFamily="2" charset="2"/>
              </a:rPr>
              <a:t></a:t>
            </a:r>
            <a:r>
              <a:rPr lang="nl-BE" sz="2400" b="0" dirty="0">
                <a:ea typeface="ヒラギノ角ゴ Pro W3" pitchFamily="1" charset="-128"/>
              </a:rPr>
              <a:t> 	(014)32 11 85</a:t>
            </a:r>
          </a:p>
          <a:p>
            <a:pPr lvl="2" eaLnBrk="0" hangingPunct="0"/>
            <a:r>
              <a:rPr lang="nl-BE" sz="2400" b="0" dirty="0">
                <a:ea typeface="ヒラギノ角ゴ Pro W3" pitchFamily="1" charset="-128"/>
              </a:rPr>
              <a:t>@	</a:t>
            </a:r>
            <a:r>
              <a:rPr lang="nl-BE" sz="2400" b="0" dirty="0" smtClean="0">
                <a:ea typeface="ヒラギノ角ゴ Pro W3" pitchFamily="1" charset="-128"/>
                <a:hlinkClick r:id="rId3"/>
              </a:rPr>
              <a:t>an.derden@vito.be</a:t>
            </a:r>
            <a:endParaRPr lang="nl-BE" sz="2400" b="0" dirty="0" smtClean="0">
              <a:ea typeface="ヒラギノ角ゴ Pro W3" pitchFamily="1" charset="-128"/>
            </a:endParaRPr>
          </a:p>
          <a:p>
            <a:pPr lvl="2" eaLnBrk="0" hangingPunct="0"/>
            <a:r>
              <a:rPr lang="nl-BE" sz="2400" b="0" dirty="0" smtClean="0">
                <a:ea typeface="ヒラギノ角ゴ Pro W3" pitchFamily="1" charset="-128"/>
                <a:sym typeface="Wingdings" pitchFamily="2" charset="2"/>
              </a:rPr>
              <a:t></a:t>
            </a:r>
            <a:r>
              <a:rPr lang="nl-BE" sz="2400" b="0" dirty="0">
                <a:ea typeface="ヒラギノ角ゴ Pro W3" pitchFamily="1" charset="-128"/>
                <a:sym typeface="Wingdings" pitchFamily="2" charset="2"/>
              </a:rPr>
              <a:t>	</a:t>
            </a:r>
            <a:r>
              <a:rPr lang="nl-BE" sz="2400" b="0" dirty="0">
                <a:ea typeface="ヒラギノ角ゴ Pro W3" pitchFamily="1" charset="-128"/>
              </a:rPr>
              <a:t>Boeretang 200, 2400 MOL</a:t>
            </a:r>
          </a:p>
          <a:p>
            <a:pPr lvl="2" eaLnBrk="0" hangingPunct="0"/>
            <a:r>
              <a:rPr lang="nl-BE" sz="2400" b="0" dirty="0" smtClean="0">
                <a:ea typeface="ヒラギノ角ゴ Pro W3" pitchFamily="1" charset="-128"/>
                <a:sym typeface="Wingdings" pitchFamily="2" charset="2"/>
              </a:rPr>
              <a:t></a:t>
            </a:r>
            <a:r>
              <a:rPr lang="nl-BE" sz="2400" b="0" dirty="0" smtClean="0">
                <a:ea typeface="ヒラギノ角ゴ Pro W3" pitchFamily="1" charset="-128"/>
              </a:rPr>
              <a:t> 	http</a:t>
            </a:r>
            <a:r>
              <a:rPr lang="nl-BE" sz="2400" b="0" dirty="0">
                <a:ea typeface="ヒラギノ角ゴ Pro W3" pitchFamily="1" charset="-128"/>
              </a:rPr>
              <a:t>://</a:t>
            </a:r>
            <a:r>
              <a:rPr lang="nl-BE" sz="2400" b="0" dirty="0" smtClean="0">
                <a:ea typeface="ヒラギノ角ゴ Pro W3" pitchFamily="1" charset="-128"/>
              </a:rPr>
              <a:t>www.emis.vito.be</a:t>
            </a:r>
          </a:p>
          <a:p>
            <a:r>
              <a:rPr lang="nl-BE" dirty="0" smtClean="0"/>
              <a:t>	</a:t>
            </a:r>
            <a:endParaRPr lang="nl-BE" dirty="0" smtClean="0">
              <a:solidFill>
                <a:schemeClr val="accent3"/>
              </a:solidFill>
            </a:endParaRPr>
          </a:p>
          <a:p>
            <a:pPr lvl="1"/>
            <a:endParaRPr lang="nl-BE" dirty="0" smtClean="0">
              <a:solidFill>
                <a:schemeClr val="accent3"/>
              </a:solidFill>
            </a:endParaRPr>
          </a:p>
          <a:p>
            <a:pPr lvl="2" eaLnBrk="0" hangingPunct="0"/>
            <a:endParaRPr lang="nl-BE" sz="2400" b="0" dirty="0">
              <a:ea typeface="ヒラギノ角ゴ Pro W3" pitchFamily="1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9750" y="4653136"/>
            <a:ext cx="806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 algn="r" eaLnBrk="0" hangingPunct="0"/>
            <a:r>
              <a:rPr lang="nl-BE" sz="3200" b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角ゴ Pro W3" pitchFamily="1" charset="-128"/>
                <a:sym typeface="Wingdings" pitchFamily="2" charset="2"/>
              </a:rPr>
              <a:t>Van harte dank voor uw aandacht!</a:t>
            </a:r>
            <a:endParaRPr lang="nl-BE" sz="32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745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827583" y="1484313"/>
            <a:ext cx="4102100" cy="411189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3200" b="0" dirty="0" smtClean="0">
                <a:solidFill>
                  <a:schemeClr val="bg1"/>
                </a:solidFill>
              </a:rPr>
              <a:t>Scope: </a:t>
            </a:r>
            <a:endParaRPr lang="nl-BE" sz="2400" b="0" dirty="0" smtClean="0">
              <a:solidFill>
                <a:schemeClr val="bg1"/>
              </a:solidFill>
            </a:endParaRP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 smtClean="0"/>
              <a:t>vis </a:t>
            </a: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 smtClean="0"/>
              <a:t>vlees</a:t>
            </a:r>
            <a:endParaRPr lang="nl-BE" sz="2000" b="0" dirty="0"/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1" dirty="0"/>
              <a:t>diervoeder</a:t>
            </a:r>
            <a:endParaRPr lang="nl-BE" sz="2000" b="0" dirty="0" smtClean="0"/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 smtClean="0"/>
              <a:t>zuivel</a:t>
            </a:r>
            <a:endParaRPr lang="nl-BE" sz="2000" b="0" dirty="0"/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dirty="0" smtClean="0"/>
              <a:t>graan malen</a:t>
            </a:r>
            <a:endParaRPr lang="nl-BE" sz="2000" b="0" dirty="0" smtClean="0"/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 smtClean="0"/>
              <a:t>suiker</a:t>
            </a:r>
            <a:endParaRPr lang="nl-BE" sz="2000" b="0" dirty="0"/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/>
              <a:t>mout</a:t>
            </a: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/>
              <a:t>bier</a:t>
            </a: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/>
              <a:t>groenten fruit</a:t>
            </a: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/>
              <a:t>aardappelen</a:t>
            </a: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endParaRPr lang="nl-BE" sz="2000" b="0" dirty="0"/>
          </a:p>
        </p:txBody>
      </p:sp>
      <p:sp>
        <p:nvSpPr>
          <p:cNvPr id="3" name="Rounded Rectangle 2"/>
          <p:cNvSpPr/>
          <p:nvPr/>
        </p:nvSpPr>
        <p:spPr>
          <a:xfrm>
            <a:off x="827582" y="1805930"/>
            <a:ext cx="1441661" cy="1007914"/>
          </a:xfrm>
          <a:prstGeom prst="round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1957884" y="3068961"/>
            <a:ext cx="1771850" cy="235089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INLEIDING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BREF Food, Drink and Milk </a:t>
            </a:r>
            <a:r>
              <a:rPr lang="en-US" dirty="0" smtClean="0"/>
              <a:t>Industries - scope</a:t>
            </a:r>
            <a:endParaRPr lang="en-US" dirty="0"/>
          </a:p>
          <a:p>
            <a:r>
              <a:rPr lang="nl-BE" dirty="0" smtClean="0"/>
              <a:t>Link met Vlaamse BBT-studies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219477" y="2065085"/>
            <a:ext cx="4897437" cy="335476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/>
              <a:t>zetmeel</a:t>
            </a: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/>
              <a:t>alcohol</a:t>
            </a: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/>
              <a:t>wijn</a:t>
            </a: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0" dirty="0"/>
              <a:t>niet-alcoholische dranken</a:t>
            </a: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dirty="0"/>
              <a:t>plantaardige oliën</a:t>
            </a: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dirty="0" smtClean="0"/>
              <a:t>o</a:t>
            </a:r>
            <a:r>
              <a:rPr lang="nl-BE" sz="2000" b="0" dirty="0" smtClean="0"/>
              <a:t>verige: droge </a:t>
            </a:r>
            <a:r>
              <a:rPr lang="nl-BE" sz="2000" dirty="0"/>
              <a:t>pasta, </a:t>
            </a:r>
            <a:r>
              <a:rPr lang="nl-BE" sz="2000" dirty="0" smtClean="0"/>
              <a:t>koffie, bakkerijproducten </a:t>
            </a:r>
            <a:r>
              <a:rPr lang="nl-BE" sz="2000" dirty="0"/>
              <a:t>en </a:t>
            </a:r>
            <a:r>
              <a:rPr lang="nl-BE" sz="2000" dirty="0" smtClean="0"/>
              <a:t>suikergoed, citroenzuur, …</a:t>
            </a:r>
            <a:endParaRPr lang="nl-BE" sz="2000" dirty="0"/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1" dirty="0" smtClean="0"/>
              <a:t>olijfolie</a:t>
            </a:r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sz="2000" b="1" dirty="0" smtClean="0"/>
              <a:t>ethanol productie</a:t>
            </a:r>
            <a:endParaRPr lang="nl-BE" sz="2000" b="1" dirty="0"/>
          </a:p>
          <a:p>
            <a:pPr defTabSz="762000" eaLnBrk="0" hangingPunct="0">
              <a:lnSpc>
                <a:spcPct val="60000"/>
              </a:lnSpc>
              <a:spcBef>
                <a:spcPct val="50000"/>
              </a:spcBef>
            </a:pPr>
            <a:endParaRPr lang="en-US" sz="2000" b="0" dirty="0"/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579562" y="5728882"/>
            <a:ext cx="4792638" cy="2585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b="0" dirty="0">
                <a:solidFill>
                  <a:srgbClr val="FF6600"/>
                </a:solidFill>
              </a:rPr>
              <a:t>BBT </a:t>
            </a:r>
            <a:r>
              <a:rPr lang="nl-BE" b="0" dirty="0" smtClean="0">
                <a:solidFill>
                  <a:srgbClr val="FF6600"/>
                </a:solidFill>
              </a:rPr>
              <a:t>aardappelen, groenten en fruit (2015)</a:t>
            </a:r>
            <a:endParaRPr lang="en-US" b="0" dirty="0">
              <a:solidFill>
                <a:srgbClr val="FF6600"/>
              </a:solidFill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971600" y="5275848"/>
            <a:ext cx="774012" cy="443006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 dirty="0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795462" y="5448843"/>
            <a:ext cx="2968922" cy="2700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eaLnBrk="0" hangingPunct="0">
              <a:lnSpc>
                <a:spcPct val="60000"/>
              </a:lnSpc>
              <a:spcBef>
                <a:spcPct val="50000"/>
              </a:spcBef>
            </a:pPr>
            <a:r>
              <a:rPr lang="nl-BE" b="0" dirty="0">
                <a:solidFill>
                  <a:srgbClr val="0070C0"/>
                </a:solidFill>
              </a:rPr>
              <a:t>BBT </a:t>
            </a:r>
            <a:r>
              <a:rPr lang="nl-BE" b="0" dirty="0" smtClean="0">
                <a:solidFill>
                  <a:srgbClr val="0070C0"/>
                </a:solidFill>
              </a:rPr>
              <a:t>zuivelindustrie (2007)</a:t>
            </a:r>
            <a:endParaRPr lang="en-US" b="0" dirty="0">
              <a:solidFill>
                <a:srgbClr val="0070C0"/>
              </a:solidFill>
            </a:endParaRPr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1957883" y="4165380"/>
            <a:ext cx="2017998" cy="888347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 dirty="0"/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3352966" y="5053728"/>
            <a:ext cx="4076749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nl-BE" b="0" dirty="0">
                <a:solidFill>
                  <a:srgbClr val="009900"/>
                </a:solidFill>
              </a:rPr>
              <a:t>BBT </a:t>
            </a:r>
            <a:r>
              <a:rPr lang="nl-BE" b="0" dirty="0" smtClean="0">
                <a:solidFill>
                  <a:srgbClr val="009900"/>
                </a:solidFill>
              </a:rPr>
              <a:t>drankenindustrie (2008)</a:t>
            </a:r>
            <a:endParaRPr lang="en-US" b="0" dirty="0">
              <a:solidFill>
                <a:srgbClr val="009900"/>
              </a:solidFill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4050240" y="3428690"/>
            <a:ext cx="161720" cy="1625037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 dirty="0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V="1">
            <a:off x="2269244" y="1484313"/>
            <a:ext cx="2950828" cy="48800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BE" dirty="0"/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929684" y="1239291"/>
            <a:ext cx="3962796" cy="6463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nl-BE" b="0" dirty="0">
                <a:solidFill>
                  <a:srgbClr val="FF0000"/>
                </a:solidFill>
              </a:rPr>
              <a:t>BBT </a:t>
            </a:r>
            <a:r>
              <a:rPr lang="nl-BE" b="0" dirty="0" smtClean="0">
                <a:solidFill>
                  <a:srgbClr val="FF0000"/>
                </a:solidFill>
              </a:rPr>
              <a:t>vlees- en visverwerkende industrie (2015)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27583" y="2842491"/>
            <a:ext cx="1130300" cy="360040"/>
          </a:xfrm>
          <a:prstGeom prst="roundRect">
            <a:avLst/>
          </a:prstGeom>
          <a:solidFill>
            <a:srgbClr val="0070C0">
              <a:alpha val="20000"/>
            </a:srgbClr>
          </a:solidFill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0" name="Rounded Rectangle 39"/>
          <p:cNvSpPr/>
          <p:nvPr/>
        </p:nvSpPr>
        <p:spPr>
          <a:xfrm>
            <a:off x="827583" y="3894162"/>
            <a:ext cx="1130300" cy="614338"/>
          </a:xfrm>
          <a:prstGeom prst="roundRect">
            <a:avLst/>
          </a:prstGeom>
          <a:solidFill>
            <a:srgbClr val="00B050">
              <a:alpha val="20000"/>
            </a:srgbClr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1" name="Rounded Rectangle 40"/>
          <p:cNvSpPr/>
          <p:nvPr/>
        </p:nvSpPr>
        <p:spPr>
          <a:xfrm>
            <a:off x="4211960" y="2309887"/>
            <a:ext cx="3168352" cy="1043310"/>
          </a:xfrm>
          <a:prstGeom prst="roundRect">
            <a:avLst/>
          </a:prstGeom>
          <a:solidFill>
            <a:srgbClr val="00B050">
              <a:alpha val="20000"/>
            </a:srgbClr>
          </a:solidFill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42" name="Rounded Rectangle 41"/>
          <p:cNvSpPr/>
          <p:nvPr/>
        </p:nvSpPr>
        <p:spPr>
          <a:xfrm>
            <a:off x="827583" y="4555742"/>
            <a:ext cx="1949797" cy="720105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79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  <p:bldP spid="26" grpId="0"/>
      <p:bldP spid="27" grpId="0" animBg="1"/>
      <p:bldP spid="29" grpId="0"/>
      <p:bldP spid="33" grpId="0" animBg="1"/>
      <p:bldP spid="32" grpId="0"/>
      <p:bldP spid="34" grpId="0" animBg="1"/>
      <p:bldP spid="36" grpId="0" animBg="1"/>
      <p:bldP spid="37" grpId="0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/>
          <a:srcRect l="34064" t="26005" r="32884" b="14558"/>
          <a:stretch/>
        </p:blipFill>
        <p:spPr bwMode="auto">
          <a:xfrm>
            <a:off x="5220072" y="1052736"/>
            <a:ext cx="3888432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Inleiding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Korte historiek BBT-studie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0889"/>
            <a:ext cx="6656161" cy="4035779"/>
          </a:xfrm>
        </p:spPr>
        <p:txBody>
          <a:bodyPr>
            <a:normAutofit fontScale="70000" lnSpcReduction="20000"/>
          </a:bodyPr>
          <a:lstStyle/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4 draft versie: </a:t>
            </a:r>
          </a:p>
          <a:p>
            <a:pPr marL="800100" lvl="3" indent="-342900"/>
            <a:r>
              <a:rPr lang="nl-BE" sz="1800" dirty="0">
                <a:solidFill>
                  <a:schemeClr val="tx1"/>
                </a:solidFill>
              </a:rPr>
              <a:t>draft 1, 2, 3 (vergaderingen)</a:t>
            </a:r>
          </a:p>
          <a:p>
            <a:pPr marL="800100" lvl="3" indent="-342900"/>
            <a:r>
              <a:rPr lang="nl-BE" sz="1800" dirty="0">
                <a:solidFill>
                  <a:schemeClr val="tx1"/>
                </a:solidFill>
              </a:rPr>
              <a:t>finale draft (enkel schriftelijke consultatie</a:t>
            </a:r>
            <a:r>
              <a:rPr lang="nl-BE" sz="1800" dirty="0" smtClean="0">
                <a:solidFill>
                  <a:schemeClr val="tx1"/>
                </a:solidFill>
              </a:rPr>
              <a:t>)</a:t>
            </a: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>
                <a:solidFill>
                  <a:schemeClr val="tx1"/>
                </a:solidFill>
              </a:rPr>
              <a:t>4 </a:t>
            </a:r>
            <a:r>
              <a:rPr lang="nl-BE" sz="1800" dirty="0" smtClean="0">
                <a:solidFill>
                  <a:schemeClr val="tx1"/>
                </a:solidFill>
              </a:rPr>
              <a:t>vergaderingen leden BC</a:t>
            </a:r>
            <a:endParaRPr lang="nl-BE" sz="1800" dirty="0">
              <a:solidFill>
                <a:schemeClr val="tx1"/>
              </a:solidFill>
            </a:endParaRPr>
          </a:p>
          <a:p>
            <a:pPr marL="800100" lvl="3" indent="-342900"/>
            <a:r>
              <a:rPr lang="nl-BE" sz="1800" dirty="0">
                <a:solidFill>
                  <a:schemeClr val="tx1"/>
                </a:solidFill>
              </a:rPr>
              <a:t>mei 2013 – juni 2015</a:t>
            </a:r>
          </a:p>
          <a:p>
            <a:pPr marL="342900" lvl="2" indent="-342900"/>
            <a:endParaRPr lang="nl-BE" sz="1800" dirty="0" smtClean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Leden </a:t>
            </a:r>
            <a:r>
              <a:rPr lang="nl-BE" sz="1800" dirty="0">
                <a:solidFill>
                  <a:schemeClr val="tx1"/>
                </a:solidFill>
              </a:rPr>
              <a:t>BC </a:t>
            </a:r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administraties/overheidsinstellingen/onderzoekscentra</a:t>
            </a:r>
            <a:endParaRPr lang="nl-BE" sz="1800" dirty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300" dirty="0">
                <a:solidFill>
                  <a:schemeClr val="tx1"/>
                </a:solidFill>
              </a:rPr>
              <a:t>Veerle </a:t>
            </a:r>
            <a:r>
              <a:rPr lang="nl-BE" sz="1300" dirty="0" smtClean="0">
                <a:solidFill>
                  <a:schemeClr val="tx1"/>
                </a:solidFill>
              </a:rPr>
              <a:t>Bouckaert (LNE-AMV)</a:t>
            </a:r>
          </a:p>
          <a:p>
            <a:pPr marL="1257300" lvl="4" indent="-342900"/>
            <a:r>
              <a:rPr lang="nl-BE" sz="1300" dirty="0" smtClean="0">
                <a:solidFill>
                  <a:schemeClr val="tx1"/>
                </a:solidFill>
              </a:rPr>
              <a:t>Gunther </a:t>
            </a:r>
            <a:r>
              <a:rPr lang="nl-BE" sz="1300" dirty="0">
                <a:solidFill>
                  <a:schemeClr val="tx1"/>
                </a:solidFill>
              </a:rPr>
              <a:t>Van </a:t>
            </a:r>
            <a:r>
              <a:rPr lang="nl-BE" sz="1300" dirty="0" smtClean="0">
                <a:solidFill>
                  <a:schemeClr val="tx1"/>
                </a:solidFill>
              </a:rPr>
              <a:t>Broeck (LNE-ALHRMG)</a:t>
            </a:r>
            <a:endParaRPr lang="nl-BE" sz="1300" dirty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300" dirty="0" smtClean="0">
                <a:solidFill>
                  <a:schemeClr val="tx1"/>
                </a:solidFill>
              </a:rPr>
              <a:t>Kristien Caekebeke &amp; Myriam Rosier (VMM)</a:t>
            </a:r>
            <a:endParaRPr lang="nl-BE" sz="1300" dirty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300" dirty="0" smtClean="0">
                <a:solidFill>
                  <a:schemeClr val="tx1"/>
                </a:solidFill>
              </a:rPr>
              <a:t>Kathleen Schelfhout (OVAM)</a:t>
            </a:r>
            <a:endParaRPr lang="nl-BE" sz="1300" dirty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300" dirty="0">
                <a:solidFill>
                  <a:schemeClr val="tx1"/>
                </a:solidFill>
              </a:rPr>
              <a:t>Geert Van </a:t>
            </a:r>
            <a:r>
              <a:rPr lang="nl-BE" sz="1300" dirty="0" smtClean="0">
                <a:solidFill>
                  <a:schemeClr val="tx1"/>
                </a:solidFill>
              </a:rPr>
              <a:t>Royen (ILVO)</a:t>
            </a:r>
            <a:endParaRPr lang="nl-BE" sz="1300" dirty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300" dirty="0" smtClean="0">
                <a:solidFill>
                  <a:schemeClr val="tx1"/>
                </a:solidFill>
              </a:rPr>
              <a:t>Paul Zeebroek (VEA)</a:t>
            </a:r>
            <a:endParaRPr lang="nl-BE" sz="1300" dirty="0">
              <a:solidFill>
                <a:schemeClr val="tx1"/>
              </a:solidFill>
            </a:endParaRP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federaties </a:t>
            </a:r>
            <a:r>
              <a:rPr lang="nl-BE" sz="1800" dirty="0">
                <a:solidFill>
                  <a:schemeClr val="tx1"/>
                </a:solidFill>
              </a:rPr>
              <a:t>België</a:t>
            </a:r>
          </a:p>
          <a:p>
            <a:pPr marL="1257300" lvl="4" indent="-342900"/>
            <a:r>
              <a:rPr lang="nl-BE" sz="1300" dirty="0">
                <a:solidFill>
                  <a:schemeClr val="tx1"/>
                </a:solidFill>
              </a:rPr>
              <a:t>Tom </a:t>
            </a:r>
            <a:r>
              <a:rPr lang="nl-BE" sz="1300" dirty="0" smtClean="0">
                <a:solidFill>
                  <a:schemeClr val="tx1"/>
                </a:solidFill>
              </a:rPr>
              <a:t>Quintelier (FEVIA Vlaanderen)</a:t>
            </a:r>
          </a:p>
          <a:p>
            <a:pPr marL="1257300" lvl="4" indent="-342900"/>
            <a:r>
              <a:rPr lang="nl-BE" sz="1300" dirty="0" smtClean="0">
                <a:solidFill>
                  <a:schemeClr val="tx1"/>
                </a:solidFill>
              </a:rPr>
              <a:t>Anneleen Vandewynckel (FENAVIAN )</a:t>
            </a:r>
          </a:p>
          <a:p>
            <a:pPr marL="1257300" lvl="4" indent="-342900"/>
            <a:r>
              <a:rPr lang="nl-BE" sz="1300" dirty="0" smtClean="0">
                <a:solidFill>
                  <a:schemeClr val="tx1"/>
                </a:solidFill>
              </a:rPr>
              <a:t>Liesbeth Verheyen (BEMEFA)</a:t>
            </a:r>
          </a:p>
          <a:p>
            <a:pPr marL="1257300" lvl="4" indent="-342900"/>
            <a:r>
              <a:rPr lang="nl-BE" sz="1300" dirty="0" smtClean="0">
                <a:solidFill>
                  <a:schemeClr val="tx1"/>
                </a:solidFill>
              </a:rPr>
              <a:t>Ann Truyen (VIP)</a:t>
            </a:r>
            <a:endParaRPr lang="nl-BE" sz="1300" dirty="0">
              <a:solidFill>
                <a:schemeClr val="tx1"/>
              </a:solidFill>
            </a:endParaRPr>
          </a:p>
          <a:p>
            <a:pPr marL="1257300" lvl="4" indent="-342900"/>
            <a:r>
              <a:rPr lang="nl-BE" sz="1300" dirty="0" smtClean="0">
                <a:solidFill>
                  <a:schemeClr val="tx1"/>
                </a:solidFill>
              </a:rPr>
              <a:t>Laetitia </a:t>
            </a:r>
            <a:r>
              <a:rPr lang="nl-BE" sz="1300" dirty="0">
                <a:solidFill>
                  <a:schemeClr val="tx1"/>
                </a:solidFill>
              </a:rPr>
              <a:t>Van </a:t>
            </a:r>
            <a:r>
              <a:rPr lang="nl-BE" sz="1300" dirty="0" smtClean="0">
                <a:solidFill>
                  <a:schemeClr val="tx1"/>
                </a:solidFill>
              </a:rPr>
              <a:t>Roos (FEBEV)</a:t>
            </a:r>
          </a:p>
          <a:p>
            <a:pPr marL="1257300" lvl="4" indent="-342900"/>
            <a:r>
              <a:rPr lang="nl-BE" sz="1300" dirty="0" smtClean="0">
                <a:solidFill>
                  <a:schemeClr val="tx1"/>
                </a:solidFill>
              </a:rPr>
              <a:t>Johan </a:t>
            </a:r>
            <a:r>
              <a:rPr lang="nl-BE" sz="1300" dirty="0">
                <a:solidFill>
                  <a:schemeClr val="tx1"/>
                </a:solidFill>
              </a:rPr>
              <a:t>Van </a:t>
            </a:r>
            <a:r>
              <a:rPr lang="nl-BE" sz="1300" dirty="0" smtClean="0">
                <a:solidFill>
                  <a:schemeClr val="tx1"/>
                </a:solidFill>
              </a:rPr>
              <a:t>Bosch (NVP)</a:t>
            </a:r>
          </a:p>
          <a:p>
            <a:pPr marL="1257300" lvl="4" indent="-342900"/>
            <a:r>
              <a:rPr lang="nl-BE" sz="1300" dirty="0" smtClean="0">
                <a:solidFill>
                  <a:schemeClr val="tx1"/>
                </a:solidFill>
              </a:rPr>
              <a:t>Francis Pil &amp; Cathy Cansse (Vis </a:t>
            </a:r>
            <a:r>
              <a:rPr lang="nl-BE" sz="1300" dirty="0">
                <a:solidFill>
                  <a:schemeClr val="tx1"/>
                </a:solidFill>
              </a:rPr>
              <a:t>en </a:t>
            </a:r>
            <a:r>
              <a:rPr lang="nl-BE" sz="1300" dirty="0" smtClean="0">
                <a:solidFill>
                  <a:schemeClr val="tx1"/>
                </a:solidFill>
              </a:rPr>
              <a:t>Gezond)</a:t>
            </a:r>
            <a:endParaRPr lang="nl-BE" sz="1800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52120" y="2962109"/>
            <a:ext cx="2463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000" dirty="0" smtClean="0"/>
              <a:t>elektronische versie:</a:t>
            </a:r>
            <a:endParaRPr lang="nl-BE" sz="1000" u="sng" dirty="0">
              <a:hlinkClick r:id="rId4"/>
            </a:endParaRPr>
          </a:p>
          <a:p>
            <a:r>
              <a:rPr lang="nl-BE" sz="1000" u="sng" dirty="0" smtClean="0">
                <a:hlinkClick r:id="rId4"/>
              </a:rPr>
              <a:t>http</a:t>
            </a:r>
            <a:r>
              <a:rPr lang="nl-BE" sz="1000" u="sng" dirty="0">
                <a:hlinkClick r:id="rId4"/>
              </a:rPr>
              <a:t>://</a:t>
            </a:r>
            <a:r>
              <a:rPr lang="nl-BE" sz="1000" u="sng" dirty="0" smtClean="0">
                <a:hlinkClick r:id="rId4"/>
              </a:rPr>
              <a:t>www.emis.vito.be/node/30994</a:t>
            </a:r>
            <a:endParaRPr lang="nl-BE" sz="1000" u="sng" dirty="0" smtClean="0"/>
          </a:p>
          <a:p>
            <a:r>
              <a:rPr lang="nl-BE" sz="1000" u="sng" dirty="0">
                <a:hlinkClick r:id="rId5"/>
              </a:rPr>
              <a:t>http://ibbt.emis.vito.be</a:t>
            </a:r>
            <a:r>
              <a:rPr lang="nl-BE" sz="1000" u="sng" dirty="0" smtClean="0">
                <a:hlinkClick r:id="rId5"/>
              </a:rPr>
              <a:t>/</a:t>
            </a:r>
            <a:endParaRPr lang="nl-BE" sz="1000" u="sng" dirty="0" smtClean="0"/>
          </a:p>
          <a:p>
            <a:endParaRPr lang="nl-BE" sz="1000" dirty="0" smtClean="0"/>
          </a:p>
          <a:p>
            <a:r>
              <a:rPr lang="nl-BE" sz="1000" dirty="0" smtClean="0"/>
              <a:t>papieren versie:</a:t>
            </a:r>
          </a:p>
          <a:p>
            <a:r>
              <a:rPr lang="nl-BE" sz="1000" dirty="0"/>
              <a:t>i</a:t>
            </a:r>
            <a:r>
              <a:rPr lang="nl-BE" sz="1000" dirty="0" smtClean="0"/>
              <a:t>n druk </a:t>
            </a:r>
            <a:endParaRPr lang="nl-BE" sz="1000" dirty="0"/>
          </a:p>
        </p:txBody>
      </p:sp>
      <p:pic>
        <p:nvPicPr>
          <p:cNvPr id="12" name="Picture 11"/>
          <p:cNvPicPr/>
          <p:nvPr/>
        </p:nvPicPr>
        <p:blipFill rotWithShape="1">
          <a:blip r:embed="rId6"/>
          <a:srcRect l="24453" t="47966" r="18380" b="34047"/>
          <a:stretch/>
        </p:blipFill>
        <p:spPr bwMode="auto">
          <a:xfrm>
            <a:off x="5705667" y="4002742"/>
            <a:ext cx="3042797" cy="504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37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:\vlees_en_vis_SMALLER_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30699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Inleiding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 smtClean="0"/>
              <a:t>Korte historiek BBT-studie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nl-BE" dirty="0">
                <a:solidFill>
                  <a:schemeClr val="tx1"/>
                </a:solidFill>
              </a:rPr>
              <a:t>P</a:t>
            </a:r>
            <a:r>
              <a:rPr lang="nl-BE" dirty="0" smtClean="0">
                <a:solidFill>
                  <a:schemeClr val="tx1"/>
                </a:solidFill>
              </a:rPr>
              <a:t>raktische kennisverwerving via</a:t>
            </a:r>
          </a:p>
          <a:p>
            <a:pPr marL="800100" lvl="3" indent="-342900"/>
            <a:r>
              <a:rPr lang="nl-BE" dirty="0" smtClean="0">
                <a:solidFill>
                  <a:schemeClr val="tx1"/>
                </a:solidFill>
              </a:rPr>
              <a:t>bedrijfsbezoeken </a:t>
            </a:r>
          </a:p>
          <a:p>
            <a:pPr marL="1257300" lvl="4" indent="-342900"/>
            <a:r>
              <a:rPr lang="nl-BE" dirty="0">
                <a:solidFill>
                  <a:schemeClr val="tx1"/>
                </a:solidFill>
              </a:rPr>
              <a:t>vleesverwerkende </a:t>
            </a:r>
            <a:r>
              <a:rPr lang="nl-BE" dirty="0" smtClean="0">
                <a:solidFill>
                  <a:schemeClr val="tx1"/>
                </a:solidFill>
              </a:rPr>
              <a:t>industrie (6)</a:t>
            </a:r>
            <a:endParaRPr lang="nl-BE" dirty="0">
              <a:solidFill>
                <a:schemeClr val="tx1"/>
              </a:solidFill>
            </a:endParaRPr>
          </a:p>
          <a:p>
            <a:pPr marL="1257300" lvl="4" indent="-342900"/>
            <a:r>
              <a:rPr lang="nl-BE" dirty="0">
                <a:solidFill>
                  <a:schemeClr val="tx1"/>
                </a:solidFill>
              </a:rPr>
              <a:t>visverwerkende </a:t>
            </a:r>
            <a:r>
              <a:rPr lang="nl-BE" dirty="0" smtClean="0">
                <a:solidFill>
                  <a:schemeClr val="tx1"/>
                </a:solidFill>
              </a:rPr>
              <a:t>industrie (3)</a:t>
            </a:r>
          </a:p>
          <a:p>
            <a:pPr marL="1257300" lvl="4" indent="-342900"/>
            <a:r>
              <a:rPr lang="nl-BE" dirty="0">
                <a:solidFill>
                  <a:schemeClr val="tx1"/>
                </a:solidFill>
              </a:rPr>
              <a:t>v</a:t>
            </a:r>
            <a:r>
              <a:rPr lang="nl-BE" dirty="0" smtClean="0">
                <a:solidFill>
                  <a:schemeClr val="tx1"/>
                </a:solidFill>
              </a:rPr>
              <a:t>ismijn (1)</a:t>
            </a:r>
            <a:endParaRPr lang="nl-BE" dirty="0">
              <a:solidFill>
                <a:schemeClr val="tx1"/>
              </a:solidFill>
            </a:endParaRPr>
          </a:p>
          <a:p>
            <a:pPr marL="800100" lvl="3" indent="-342900"/>
            <a:endParaRPr lang="nl-BE" dirty="0" smtClean="0">
              <a:solidFill>
                <a:schemeClr val="tx1"/>
              </a:solidFill>
            </a:endParaRPr>
          </a:p>
          <a:p>
            <a:pPr marL="800100" lvl="3" indent="-342900"/>
            <a:r>
              <a:rPr lang="nl-BE" dirty="0" smtClean="0">
                <a:solidFill>
                  <a:schemeClr val="tx1"/>
                </a:solidFill>
              </a:rPr>
              <a:t>workshop</a:t>
            </a:r>
          </a:p>
          <a:p>
            <a:pPr marL="1257300" lvl="4" indent="-342900"/>
            <a:r>
              <a:rPr lang="nl-BE" dirty="0">
                <a:solidFill>
                  <a:schemeClr val="tx1"/>
                </a:solidFill>
              </a:rPr>
              <a:t>r</a:t>
            </a:r>
            <a:r>
              <a:rPr lang="nl-BE" dirty="0" smtClean="0">
                <a:solidFill>
                  <a:schemeClr val="tx1"/>
                </a:solidFill>
              </a:rPr>
              <a:t>ookcondensaten Food Pilot (Flanders’ Food – ILVO)</a:t>
            </a:r>
          </a:p>
          <a:p>
            <a:pPr marL="800100" lvl="3" indent="-342900"/>
            <a:endParaRPr lang="nl-BE" dirty="0" smtClean="0">
              <a:solidFill>
                <a:schemeClr val="tx1"/>
              </a:solidFill>
            </a:endParaRPr>
          </a:p>
          <a:p>
            <a:pPr marL="800100" lvl="3" indent="-342900"/>
            <a:r>
              <a:rPr lang="nl-BE" dirty="0">
                <a:solidFill>
                  <a:schemeClr val="tx1"/>
                </a:solidFill>
              </a:rPr>
              <a:t>overleg leveranciers, externe experten, …</a:t>
            </a:r>
          </a:p>
          <a:p>
            <a:pPr marL="800100" lvl="3" indent="-342900"/>
            <a:endParaRPr lang="nl-BE" dirty="0" smtClean="0">
              <a:solidFill>
                <a:schemeClr val="tx1"/>
              </a:solidFill>
            </a:endParaRPr>
          </a:p>
          <a:p>
            <a:pPr marL="800100" lvl="3" indent="-342900"/>
            <a:r>
              <a:rPr lang="nl-BE" dirty="0" smtClean="0">
                <a:solidFill>
                  <a:schemeClr val="tx1"/>
                </a:solidFill>
              </a:rPr>
              <a:t>begeleiding eindwerk ikv opleiding milieucoördinator A</a:t>
            </a:r>
          </a:p>
          <a:p>
            <a:pPr marL="800100" lvl="3" indent="-342900"/>
            <a:endParaRPr lang="nl-BE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Inhoud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Inleiding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BREF Food, Drink and Milk Industries</a:t>
            </a:r>
          </a:p>
          <a:p>
            <a:pPr marL="800100" lvl="3" indent="-342900"/>
            <a:r>
              <a:rPr lang="nl-BE" sz="1800" dirty="0" smtClean="0">
                <a:solidFill>
                  <a:schemeClr val="bg1">
                    <a:lumMod val="65000"/>
                  </a:schemeClr>
                </a:solidFill>
              </a:rPr>
              <a:t>Korte Historiek BBT-studie</a:t>
            </a: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Resultaten en aanbevelingen BBT-studie vlees en vis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Algemeen overzicht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BBT en enkele voorbeelden van concrete invulling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BBT-GEN’s: van lozingsdata naar normvoorstellen wateremissies</a:t>
            </a:r>
          </a:p>
          <a:p>
            <a:pPr marL="800100" lvl="3" indent="-342900"/>
            <a:r>
              <a:rPr lang="nl-BE" sz="1800" dirty="0" smtClean="0">
                <a:solidFill>
                  <a:schemeClr val="tx1"/>
                </a:solidFill>
              </a:rPr>
              <a:t>Samenvatting</a:t>
            </a: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  <a:p>
            <a:pPr marL="342900" lvl="2" indent="-342900"/>
            <a:r>
              <a:rPr lang="nl-BE" sz="1800" dirty="0" smtClean="0">
                <a:solidFill>
                  <a:schemeClr val="tx1"/>
                </a:solidFill>
              </a:rPr>
              <a:t>Discussie en vragen</a:t>
            </a: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BBT-studie voor de vlees- en visverwerkende </a:t>
            </a:r>
            <a:r>
              <a:rPr lang="nl-BE" dirty="0" smtClean="0"/>
              <a:t>industrie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56072" y="1628800"/>
            <a:ext cx="3164400" cy="4339649"/>
            <a:chOff x="6012160" y="1268760"/>
            <a:chExt cx="3164400" cy="4339649"/>
          </a:xfrm>
        </p:grpSpPr>
        <p:sp>
          <p:nvSpPr>
            <p:cNvPr id="9" name="TextBox 8"/>
            <p:cNvSpPr txBox="1"/>
            <p:nvPr/>
          </p:nvSpPr>
          <p:spPr>
            <a:xfrm>
              <a:off x="6444209" y="1268760"/>
              <a:ext cx="2732351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i="1" dirty="0">
                  <a:latin typeface="+mn-lt"/>
                </a:rPr>
                <a:t>Objectieve analyse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BE" i="1" dirty="0">
                  <a:latin typeface="+mn-lt"/>
                </a:rPr>
                <a:t>technisch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BE" i="1" dirty="0">
                  <a:latin typeface="+mn-lt"/>
                </a:rPr>
                <a:t>economisch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l-BE" i="1" dirty="0" smtClean="0">
                  <a:latin typeface="+mn-lt"/>
                </a:rPr>
                <a:t>milieukundig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nl-BE" sz="800" i="1" dirty="0">
                <a:latin typeface="+mn-lt"/>
              </a:endParaRPr>
            </a:p>
            <a:p>
              <a:r>
                <a:rPr lang="nl-BE" i="1" dirty="0" smtClean="0">
                  <a:solidFill>
                    <a:schemeClr val="accent2"/>
                  </a:solidFill>
                  <a:latin typeface="+mn-lt"/>
                </a:rPr>
                <a:t>Wat zijn de BBT en welke emissiewaarden zijn hiermee haalbaar?</a:t>
              </a:r>
            </a:p>
            <a:p>
              <a:endParaRPr lang="nl-BE" i="1" dirty="0">
                <a:solidFill>
                  <a:schemeClr val="accent2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444208" y="3577084"/>
              <a:ext cx="258833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i="1" dirty="0" smtClean="0">
                  <a:latin typeface="+mn-lt"/>
                </a:rPr>
                <a:t>Beleidsadvies</a:t>
              </a:r>
            </a:p>
            <a:p>
              <a:r>
                <a:rPr lang="nl-BE" i="1" dirty="0" smtClean="0">
                  <a:solidFill>
                    <a:schemeClr val="accent2"/>
                  </a:solidFill>
                  <a:latin typeface="+mn-lt"/>
                </a:rPr>
                <a:t>Wat zijn mogelijke opties om de conclusies uit de BBT-studie  te vertalen naar vergunnings-voorwaarden?</a:t>
              </a:r>
            </a:p>
          </p:txBody>
        </p:sp>
        <p:sp>
          <p:nvSpPr>
            <p:cNvPr id="11" name="Right Bracket 10"/>
            <p:cNvSpPr/>
            <p:nvPr/>
          </p:nvSpPr>
          <p:spPr bwMode="auto">
            <a:xfrm>
              <a:off x="6012160" y="1412776"/>
              <a:ext cx="144016" cy="2160240"/>
            </a:xfrm>
            <a:prstGeom prst="rightBracket">
              <a:avLst/>
            </a:prstGeom>
            <a:solidFill>
              <a:schemeClr val="bg2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Right Bracket 11"/>
            <p:cNvSpPr/>
            <p:nvPr/>
          </p:nvSpPr>
          <p:spPr bwMode="auto">
            <a:xfrm>
              <a:off x="6012160" y="3717032"/>
              <a:ext cx="144016" cy="1682318"/>
            </a:xfrm>
            <a:prstGeom prst="rightBracket">
              <a:avLst/>
            </a:prstGeom>
            <a:solidFill>
              <a:schemeClr val="bg2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04" y="1844824"/>
            <a:ext cx="8229600" cy="40357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nl-BE" sz="1600" kern="0" dirty="0">
                <a:solidFill>
                  <a:schemeClr val="tx1"/>
                </a:solidFill>
              </a:rPr>
              <a:t>Inleiding (H.1)</a:t>
            </a:r>
          </a:p>
          <a:p>
            <a:pPr>
              <a:lnSpc>
                <a:spcPct val="150000"/>
              </a:lnSpc>
              <a:defRPr/>
            </a:pPr>
            <a:r>
              <a:rPr lang="nl-BE" sz="1600" kern="0" dirty="0">
                <a:solidFill>
                  <a:schemeClr val="tx1"/>
                </a:solidFill>
              </a:rPr>
              <a:t>Socio-economische &amp; milieujuridische situering (H.2)</a:t>
            </a:r>
          </a:p>
          <a:p>
            <a:pPr>
              <a:lnSpc>
                <a:spcPct val="150000"/>
              </a:lnSpc>
              <a:defRPr/>
            </a:pPr>
            <a:r>
              <a:rPr lang="nl-BE" sz="1600" kern="0" dirty="0">
                <a:solidFill>
                  <a:schemeClr val="tx1"/>
                </a:solidFill>
              </a:rPr>
              <a:t>Procesvoering &amp; milieuaspecten (H.3)</a:t>
            </a:r>
          </a:p>
          <a:p>
            <a:pPr>
              <a:lnSpc>
                <a:spcPct val="150000"/>
              </a:lnSpc>
              <a:defRPr/>
            </a:pPr>
            <a:r>
              <a:rPr lang="nl-BE" sz="1600" kern="0" dirty="0">
                <a:solidFill>
                  <a:schemeClr val="tx1"/>
                </a:solidFill>
              </a:rPr>
              <a:t>Beschikbare milieuvriendelijke technieken (H.4)</a:t>
            </a:r>
          </a:p>
          <a:p>
            <a:pPr>
              <a:lnSpc>
                <a:spcPct val="150000"/>
              </a:lnSpc>
              <a:defRPr/>
            </a:pPr>
            <a:r>
              <a:rPr lang="nl-BE" sz="1600" kern="0" dirty="0">
                <a:solidFill>
                  <a:schemeClr val="tx1"/>
                </a:solidFill>
              </a:rPr>
              <a:t>Selectie van </a:t>
            </a:r>
            <a:r>
              <a:rPr lang="nl-BE" sz="1600" kern="0" dirty="0">
                <a:solidFill>
                  <a:srgbClr val="0070C0"/>
                </a:solidFill>
              </a:rPr>
              <a:t>BBT</a:t>
            </a:r>
            <a:r>
              <a:rPr lang="nl-BE" sz="1600" kern="0" dirty="0">
                <a:solidFill>
                  <a:schemeClr val="tx1"/>
                </a:solidFill>
              </a:rPr>
              <a:t> en bepaling </a:t>
            </a:r>
            <a:r>
              <a:rPr lang="nl-BE" sz="1600" kern="0" dirty="0">
                <a:solidFill>
                  <a:srgbClr val="0070C0"/>
                </a:solidFill>
              </a:rPr>
              <a:t>BBT-GEN</a:t>
            </a:r>
            <a:r>
              <a:rPr lang="nl-BE" sz="1600" kern="0" dirty="0">
                <a:solidFill>
                  <a:schemeClr val="tx1"/>
                </a:solidFill>
              </a:rPr>
              <a:t> (H.5)</a:t>
            </a:r>
          </a:p>
          <a:p>
            <a:pPr>
              <a:lnSpc>
                <a:spcPct val="150000"/>
              </a:lnSpc>
              <a:defRPr/>
            </a:pPr>
            <a:r>
              <a:rPr lang="nl-BE" sz="1600" kern="0" dirty="0">
                <a:solidFill>
                  <a:srgbClr val="0070C0"/>
                </a:solidFill>
              </a:rPr>
              <a:t>Aanbevelingen</a:t>
            </a:r>
            <a:r>
              <a:rPr lang="nl-BE" sz="1600" kern="0" dirty="0">
                <a:solidFill>
                  <a:schemeClr val="tx1"/>
                </a:solidFill>
              </a:rPr>
              <a:t> o.b.v. BBT (H.6)</a:t>
            </a:r>
          </a:p>
          <a:p>
            <a:pPr lvl="1">
              <a:lnSpc>
                <a:spcPct val="150000"/>
              </a:lnSpc>
              <a:defRPr/>
            </a:pPr>
            <a:r>
              <a:rPr lang="nl-BE" sz="1600" kern="0" dirty="0">
                <a:solidFill>
                  <a:srgbClr val="0070C0"/>
                </a:solidFill>
              </a:rPr>
              <a:t>milieuregelgeving</a:t>
            </a:r>
          </a:p>
          <a:p>
            <a:pPr lvl="1">
              <a:lnSpc>
                <a:spcPct val="150000"/>
              </a:lnSpc>
              <a:defRPr/>
            </a:pPr>
            <a:r>
              <a:rPr lang="nl-BE" sz="1600" kern="0" dirty="0">
                <a:solidFill>
                  <a:schemeClr val="tx1"/>
                </a:solidFill>
              </a:rPr>
              <a:t>LTL</a:t>
            </a:r>
          </a:p>
          <a:p>
            <a:pPr lvl="1">
              <a:lnSpc>
                <a:spcPct val="150000"/>
              </a:lnSpc>
              <a:defRPr/>
            </a:pPr>
            <a:r>
              <a:rPr lang="nl-BE" sz="1600" kern="0" dirty="0">
                <a:solidFill>
                  <a:schemeClr val="tx1"/>
                </a:solidFill>
              </a:rPr>
              <a:t>verder onderzoek</a:t>
            </a: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Algemeen overzicht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2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Resultaten en aanbevelingen BBT-studie vlees en </a:t>
            </a:r>
            <a:r>
              <a:rPr lang="nl-BE" dirty="0" smtClean="0"/>
              <a:t>vis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1800" dirty="0">
                <a:solidFill>
                  <a:schemeClr val="tx1"/>
                </a:solidFill>
              </a:rPr>
              <a:t>totaal: </a:t>
            </a:r>
            <a:r>
              <a:rPr lang="nl-BE" sz="1800" dirty="0">
                <a:solidFill>
                  <a:srgbClr val="0070C0"/>
                </a:solidFill>
              </a:rPr>
              <a:t># 31 BBT </a:t>
            </a:r>
          </a:p>
          <a:p>
            <a:pPr lvl="1"/>
            <a:r>
              <a:rPr lang="nl-BE" sz="1800" dirty="0">
                <a:solidFill>
                  <a:srgbClr val="0070C0"/>
                </a:solidFill>
              </a:rPr>
              <a:t>kapstok </a:t>
            </a:r>
            <a:r>
              <a:rPr lang="nl-BE" sz="1800" dirty="0">
                <a:solidFill>
                  <a:schemeClr val="tx1"/>
                </a:solidFill>
              </a:rPr>
              <a:t>– </a:t>
            </a:r>
            <a:r>
              <a:rPr lang="nl-BE" sz="1800" dirty="0" smtClean="0">
                <a:solidFill>
                  <a:schemeClr val="tx1"/>
                </a:solidFill>
              </a:rPr>
              <a:t>	concrete </a:t>
            </a:r>
            <a:r>
              <a:rPr lang="nl-BE" sz="1800" dirty="0">
                <a:solidFill>
                  <a:schemeClr val="tx1"/>
                </a:solidFill>
              </a:rPr>
              <a:t>invulling </a:t>
            </a:r>
            <a:r>
              <a:rPr lang="nl-BE" sz="1800" dirty="0" smtClean="0">
                <a:solidFill>
                  <a:schemeClr val="tx1"/>
                </a:solidFill>
              </a:rPr>
              <a:t>			voorbeelden</a:t>
            </a:r>
            <a:endParaRPr lang="nl-BE" sz="1800" dirty="0">
              <a:solidFill>
                <a:schemeClr val="tx1"/>
              </a:solidFill>
            </a:endParaRPr>
          </a:p>
          <a:p>
            <a:pPr lvl="1"/>
            <a:r>
              <a:rPr lang="nl-BE" sz="1800" dirty="0">
                <a:solidFill>
                  <a:schemeClr val="tx1"/>
                </a:solidFill>
              </a:rPr>
              <a:t>voor alle vlees- en visverwerkende bedrijven: # 24</a:t>
            </a:r>
          </a:p>
          <a:p>
            <a:pPr lvl="1"/>
            <a:r>
              <a:rPr lang="nl-BE" sz="1800" dirty="0">
                <a:solidFill>
                  <a:schemeClr val="tx1"/>
                </a:solidFill>
              </a:rPr>
              <a:t>v.g.t.g., mits randvoorwaarden: # 7</a:t>
            </a:r>
          </a:p>
          <a:p>
            <a:pPr lvl="2"/>
            <a:endParaRPr lang="nl-BE" sz="1800" dirty="0">
              <a:solidFill>
                <a:schemeClr val="tx1"/>
              </a:solidFill>
            </a:endParaRPr>
          </a:p>
          <a:p>
            <a:pPr lvl="2"/>
            <a:endParaRPr lang="nl-BE" dirty="0">
              <a:solidFill>
                <a:schemeClr val="tx1"/>
              </a:solidFill>
            </a:endParaRPr>
          </a:p>
          <a:p>
            <a:r>
              <a:rPr lang="nl-BE" sz="1800" dirty="0">
                <a:solidFill>
                  <a:schemeClr val="tx1"/>
                </a:solidFill>
              </a:rPr>
              <a:t>verder nog 1 kandidaat-BBT:</a:t>
            </a:r>
          </a:p>
          <a:p>
            <a:pPr lvl="1"/>
            <a:r>
              <a:rPr lang="nl-BE" sz="1800" dirty="0">
                <a:solidFill>
                  <a:schemeClr val="tx1"/>
                </a:solidFill>
              </a:rPr>
              <a:t>niet weerhouden als BBT </a:t>
            </a:r>
          </a:p>
          <a:p>
            <a:pPr lvl="1"/>
            <a:r>
              <a:rPr lang="nl-BE" sz="1800" dirty="0">
                <a:solidFill>
                  <a:schemeClr val="tx1"/>
                </a:solidFill>
              </a:rPr>
              <a:t>wel voorgesteld voor opname in LTL</a:t>
            </a: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 smtClean="0">
              <a:solidFill>
                <a:schemeClr val="tx1"/>
              </a:solidFill>
            </a:endParaRPr>
          </a:p>
          <a:p>
            <a:pPr marL="800100" lvl="3" indent="-342900"/>
            <a:endParaRPr lang="nl-BE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BE" dirty="0"/>
              <a:t>Algemeen overzicht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030E6436-2F7B-CD41-916E-6D2EB371277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Striped Right Arrow 6"/>
          <p:cNvSpPr/>
          <p:nvPr/>
        </p:nvSpPr>
        <p:spPr>
          <a:xfrm>
            <a:off x="4373228" y="2331628"/>
            <a:ext cx="989768" cy="216024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8754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Theme">
  <a:themeElements>
    <a:clrScheme name="VITO2015">
      <a:dk1>
        <a:srgbClr val="231F20"/>
      </a:dk1>
      <a:lt1>
        <a:srgbClr val="FFFFFF"/>
      </a:lt1>
      <a:dk2>
        <a:srgbClr val="002E56"/>
      </a:dk2>
      <a:lt2>
        <a:srgbClr val="FFFFFF"/>
      </a:lt2>
      <a:accent1>
        <a:srgbClr val="F58220"/>
      </a:accent1>
      <a:accent2>
        <a:srgbClr val="34A3DC"/>
      </a:accent2>
      <a:accent3>
        <a:srgbClr val="67AF3E"/>
      </a:accent3>
      <a:accent4>
        <a:srgbClr val="C55E66"/>
      </a:accent4>
      <a:accent5>
        <a:srgbClr val="E5BB29"/>
      </a:accent5>
      <a:accent6>
        <a:srgbClr val="4693A9"/>
      </a:accent6>
      <a:hlink>
        <a:srgbClr val="0000FF"/>
      </a:hlink>
      <a:folHlink>
        <a:srgbClr val="871F78"/>
      </a:folHlink>
    </a:clrScheme>
    <a:fontScheme name="VITO2015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1018</TotalTime>
  <Words>2853</Words>
  <Application>Microsoft Office PowerPoint</Application>
  <PresentationFormat>On-screen Show (4:3)</PresentationFormat>
  <Paragraphs>881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Theme</vt:lpstr>
      <vt:lpstr>BBT-studie voor de vlees- en visverwerkende industrie An Derden</vt:lpstr>
      <vt:lpstr>Inhoud</vt:lpstr>
      <vt:lpstr>Inleiding</vt:lpstr>
      <vt:lpstr>INLEIDING</vt:lpstr>
      <vt:lpstr>Inleiding</vt:lpstr>
      <vt:lpstr>Inleiding</vt:lpstr>
      <vt:lpstr>Inhoud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Inhoud</vt:lpstr>
      <vt:lpstr>Resultaten en aanbevelingen BBT-studie vlees en vis</vt:lpstr>
      <vt:lpstr>Voorbeeld grafiek in R (1) vlees - OPP</vt:lpstr>
      <vt:lpstr>Voorbeeld grafiek in R (2) vlees - RIO</vt:lpstr>
      <vt:lpstr>Voorbeeld grafiek in R (3) vis - RIO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Resultaten en aanbevelingen BBT-studie vlees en vis</vt:lpstr>
      <vt:lpstr>Inhoud</vt:lpstr>
      <vt:lpstr>Discussie en vragen</vt:lpstr>
    </vt:vector>
  </TitlesOfParts>
  <Company>VITO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BBT-studie voor de vlees- en visverwerkende industrie</dc:title>
  <dc:creator>Derden An</dc:creator>
  <cp:lastModifiedBy>Derden An</cp:lastModifiedBy>
  <cp:revision>170</cp:revision>
  <dcterms:created xsi:type="dcterms:W3CDTF">2015-10-02T09:54:48Z</dcterms:created>
  <dcterms:modified xsi:type="dcterms:W3CDTF">2015-11-10T15:54:08Z</dcterms:modified>
</cp:coreProperties>
</file>