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80" r:id="rId5"/>
    <p:sldId id="281" r:id="rId6"/>
    <p:sldId id="291" r:id="rId7"/>
    <p:sldId id="282" r:id="rId8"/>
    <p:sldId id="264" r:id="rId9"/>
    <p:sldId id="265" r:id="rId10"/>
    <p:sldId id="266" r:id="rId11"/>
    <p:sldId id="275" r:id="rId12"/>
    <p:sldId id="267" r:id="rId13"/>
    <p:sldId id="268" r:id="rId14"/>
    <p:sldId id="271" r:id="rId15"/>
    <p:sldId id="272" r:id="rId16"/>
    <p:sldId id="292" r:id="rId17"/>
    <p:sldId id="289" r:id="rId18"/>
    <p:sldId id="288" r:id="rId19"/>
    <p:sldId id="286" r:id="rId20"/>
    <p:sldId id="270" r:id="rId21"/>
    <p:sldId id="285" r:id="rId22"/>
    <p:sldId id="277" r:id="rId23"/>
    <p:sldId id="293" r:id="rId24"/>
    <p:sldId id="29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67AF3E"/>
    <a:srgbClr val="000000"/>
    <a:srgbClr val="34A3DC"/>
    <a:srgbClr val="4693A9"/>
    <a:srgbClr val="E5BB29"/>
    <a:srgbClr val="C55E66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0" autoAdjust="0"/>
    <p:restoredTop sz="94660"/>
  </p:normalViewPr>
  <p:slideViewPr>
    <p:cSldViewPr showGuides="1">
      <p:cViewPr>
        <p:scale>
          <a:sx n="110" d="100"/>
          <a:sy n="110" d="100"/>
        </p:scale>
        <p:origin x="-1794" y="-150"/>
      </p:cViewPr>
      <p:guideLst>
        <p:guide orient="horz" pos="2160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71814-4D48-442E-AC66-5B9FAED11DA9}" type="doc">
      <dgm:prSet loTypeId="urn:microsoft.com/office/officeart/2005/8/layout/defaul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nl-BE"/>
        </a:p>
      </dgm:t>
    </dgm:pt>
    <dgm:pt modelId="{1EF4BE64-02A5-4621-824E-22A7385B9615}">
      <dgm:prSet custT="1"/>
      <dgm:spPr>
        <a:noFill/>
      </dgm:spPr>
      <dgm:t>
        <a:bodyPr/>
        <a:lstStyle/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Niet verontreinigd</a:t>
          </a:r>
        </a:p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 hemelwater</a:t>
          </a:r>
        </a:p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 ≠ </a:t>
          </a:r>
        </a:p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afvalwater </a:t>
          </a:r>
          <a:endParaRPr lang="nl-BE" sz="1600" kern="1200" dirty="0">
            <a:solidFill>
              <a:schemeClr val="tx1">
                <a:lumMod val="75000"/>
                <a:lumOff val="25000"/>
              </a:schemeClr>
            </a:solidFill>
            <a:latin typeface="Trebuchet MS"/>
            <a:ea typeface="+mn-ea"/>
            <a:cs typeface="Trebuchet MS"/>
          </a:endParaRPr>
        </a:p>
      </dgm:t>
    </dgm:pt>
    <dgm:pt modelId="{1FF5C4C6-12D6-48D0-BF88-0DB71352D354}" type="parTrans" cxnId="{2CF0A1C4-FE10-47D3-BEF2-6FC18860F475}">
      <dgm:prSet/>
      <dgm:spPr/>
      <dgm:t>
        <a:bodyPr/>
        <a:lstStyle/>
        <a:p>
          <a:endParaRPr lang="nl-BE"/>
        </a:p>
      </dgm:t>
    </dgm:pt>
    <dgm:pt modelId="{751E116B-006D-4D67-8C45-74100F738399}" type="sibTrans" cxnId="{2CF0A1C4-FE10-47D3-BEF2-6FC18860F475}">
      <dgm:prSet/>
      <dgm:spPr/>
      <dgm:t>
        <a:bodyPr/>
        <a:lstStyle/>
        <a:p>
          <a:endParaRPr lang="nl-BE"/>
        </a:p>
      </dgm:t>
    </dgm:pt>
    <dgm:pt modelId="{6D39405B-4DB6-493F-82E6-FC950F373E05}">
      <dgm:prSet custT="1"/>
      <dgm:spPr>
        <a:noFill/>
      </dgm:spPr>
      <dgm:t>
        <a:bodyPr/>
        <a:lstStyle/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Verontreinigd </a:t>
          </a:r>
        </a:p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hemelwater</a:t>
          </a:r>
        </a:p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 = </a:t>
          </a:r>
        </a:p>
        <a:p>
          <a:pPr rtl="0"/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(</a:t>
          </a:r>
          <a:r>
            <a:rPr lang="nl-BE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bedrijfs</a:t>
          </a: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)afvalwater</a:t>
          </a:r>
          <a:endParaRPr lang="nl-BE" sz="1600" kern="1200" dirty="0">
            <a:solidFill>
              <a:schemeClr val="tx1">
                <a:lumMod val="75000"/>
                <a:lumOff val="25000"/>
              </a:schemeClr>
            </a:solidFill>
            <a:latin typeface="Trebuchet MS"/>
            <a:ea typeface="+mn-ea"/>
            <a:cs typeface="Trebuchet MS"/>
          </a:endParaRPr>
        </a:p>
      </dgm:t>
    </dgm:pt>
    <dgm:pt modelId="{510291F0-3F06-4B1F-9893-E331364C8C36}" type="parTrans" cxnId="{80308316-16B0-4444-BB71-88EF1E239B7E}">
      <dgm:prSet/>
      <dgm:spPr/>
      <dgm:t>
        <a:bodyPr/>
        <a:lstStyle/>
        <a:p>
          <a:endParaRPr lang="nl-BE"/>
        </a:p>
      </dgm:t>
    </dgm:pt>
    <dgm:pt modelId="{AD6AD7E5-93C9-4F21-A7A4-DB30FE770577}" type="sibTrans" cxnId="{80308316-16B0-4444-BB71-88EF1E239B7E}">
      <dgm:prSet/>
      <dgm:spPr/>
      <dgm:t>
        <a:bodyPr/>
        <a:lstStyle/>
        <a:p>
          <a:endParaRPr lang="nl-BE"/>
        </a:p>
      </dgm:t>
    </dgm:pt>
    <dgm:pt modelId="{410AFC94-961A-4BFB-96C2-CB503372D987}" type="pres">
      <dgm:prSet presAssocID="{F7C71814-4D48-442E-AC66-5B9FAED11D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1D3A1F42-32BA-41F1-A9B7-A840F2FF8A2D}" type="pres">
      <dgm:prSet presAssocID="{1EF4BE64-02A5-4621-824E-22A7385B96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E3F77D0-4883-4FD4-A97D-5AC422687FEC}" type="pres">
      <dgm:prSet presAssocID="{751E116B-006D-4D67-8C45-74100F738399}" presName="sibTrans" presStyleCnt="0"/>
      <dgm:spPr/>
    </dgm:pt>
    <dgm:pt modelId="{7C5F4D13-0EA1-4557-A740-54E1C3B654FA}" type="pres">
      <dgm:prSet presAssocID="{6D39405B-4DB6-493F-82E6-FC950F373E0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80308316-16B0-4444-BB71-88EF1E239B7E}" srcId="{F7C71814-4D48-442E-AC66-5B9FAED11DA9}" destId="{6D39405B-4DB6-493F-82E6-FC950F373E05}" srcOrd="1" destOrd="0" parTransId="{510291F0-3F06-4B1F-9893-E331364C8C36}" sibTransId="{AD6AD7E5-93C9-4F21-A7A4-DB30FE770577}"/>
    <dgm:cxn modelId="{31FFF06A-539B-4C7F-A6E5-F5E8F873D1C4}" type="presOf" srcId="{6D39405B-4DB6-493F-82E6-FC950F373E05}" destId="{7C5F4D13-0EA1-4557-A740-54E1C3B654FA}" srcOrd="0" destOrd="0" presId="urn:microsoft.com/office/officeart/2005/8/layout/default"/>
    <dgm:cxn modelId="{C4028F77-0296-45F8-BF71-FF2620B5C55A}" type="presOf" srcId="{1EF4BE64-02A5-4621-824E-22A7385B9615}" destId="{1D3A1F42-32BA-41F1-A9B7-A840F2FF8A2D}" srcOrd="0" destOrd="0" presId="urn:microsoft.com/office/officeart/2005/8/layout/default"/>
    <dgm:cxn modelId="{E07DC47D-DD6B-442B-A4B2-5C906950A596}" type="presOf" srcId="{F7C71814-4D48-442E-AC66-5B9FAED11DA9}" destId="{410AFC94-961A-4BFB-96C2-CB503372D987}" srcOrd="0" destOrd="0" presId="urn:microsoft.com/office/officeart/2005/8/layout/default"/>
    <dgm:cxn modelId="{2CF0A1C4-FE10-47D3-BEF2-6FC18860F475}" srcId="{F7C71814-4D48-442E-AC66-5B9FAED11DA9}" destId="{1EF4BE64-02A5-4621-824E-22A7385B9615}" srcOrd="0" destOrd="0" parTransId="{1FF5C4C6-12D6-48D0-BF88-0DB71352D354}" sibTransId="{751E116B-006D-4D67-8C45-74100F738399}"/>
    <dgm:cxn modelId="{30843575-65C8-4285-9E4D-B5193CD4E2F1}" type="presParOf" srcId="{410AFC94-961A-4BFB-96C2-CB503372D987}" destId="{1D3A1F42-32BA-41F1-A9B7-A840F2FF8A2D}" srcOrd="0" destOrd="0" presId="urn:microsoft.com/office/officeart/2005/8/layout/default"/>
    <dgm:cxn modelId="{6047CCF8-A41D-4DDD-B4D8-1002EC33DE87}" type="presParOf" srcId="{410AFC94-961A-4BFB-96C2-CB503372D987}" destId="{EE3F77D0-4883-4FD4-A97D-5AC422687FEC}" srcOrd="1" destOrd="0" presId="urn:microsoft.com/office/officeart/2005/8/layout/default"/>
    <dgm:cxn modelId="{AADF13DA-6378-4804-8CFA-6540DFAD75F9}" type="presParOf" srcId="{410AFC94-961A-4BFB-96C2-CB503372D987}" destId="{7C5F4D13-0EA1-4557-A740-54E1C3B654FA}" srcOrd="2" destOrd="0" presId="urn:microsoft.com/office/officeart/2005/8/layout/defaul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A1F42-32BA-41F1-A9B7-A840F2FF8A2D}">
      <dsp:nvSpPr>
        <dsp:cNvPr id="0" name=""/>
        <dsp:cNvSpPr/>
      </dsp:nvSpPr>
      <dsp:spPr>
        <a:xfrm>
          <a:off x="720" y="56783"/>
          <a:ext cx="2811054" cy="1686632"/>
        </a:xfrm>
        <a:prstGeom prst="rect">
          <a:avLst/>
        </a:pr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Niet verontreinigd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 hemelwater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 ≠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afvalwater </a:t>
          </a:r>
          <a:endParaRPr lang="nl-BE" sz="1600" kern="1200" dirty="0">
            <a:solidFill>
              <a:schemeClr val="tx1">
                <a:lumMod val="75000"/>
                <a:lumOff val="25000"/>
              </a:schemeClr>
            </a:solidFill>
            <a:latin typeface="Trebuchet MS"/>
            <a:ea typeface="+mn-ea"/>
            <a:cs typeface="Trebuchet MS"/>
          </a:endParaRPr>
        </a:p>
      </dsp:txBody>
      <dsp:txXfrm>
        <a:off x="720" y="56783"/>
        <a:ext cx="2811054" cy="1686632"/>
      </dsp:txXfrm>
    </dsp:sp>
    <dsp:sp modelId="{7C5F4D13-0EA1-4557-A740-54E1C3B654FA}">
      <dsp:nvSpPr>
        <dsp:cNvPr id="0" name=""/>
        <dsp:cNvSpPr/>
      </dsp:nvSpPr>
      <dsp:spPr>
        <a:xfrm>
          <a:off x="3092880" y="56783"/>
          <a:ext cx="2811054" cy="1686632"/>
        </a:xfrm>
        <a:prstGeom prst="rect">
          <a:avLst/>
        </a:pr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Verontreinigd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hemelwater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 =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(</a:t>
          </a:r>
          <a:r>
            <a:rPr lang="nl-BE" sz="16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bedrijfs</a:t>
          </a:r>
          <a:r>
            <a: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/>
              <a:ea typeface="+mn-ea"/>
              <a:cs typeface="Trebuchet MS"/>
            </a:rPr>
            <a:t>)afvalwater</a:t>
          </a:r>
          <a:endParaRPr lang="nl-BE" sz="1600" kern="1200" dirty="0">
            <a:solidFill>
              <a:schemeClr val="tx1">
                <a:lumMod val="75000"/>
                <a:lumOff val="25000"/>
              </a:schemeClr>
            </a:solidFill>
            <a:latin typeface="Trebuchet MS"/>
            <a:ea typeface="+mn-ea"/>
            <a:cs typeface="Trebuchet MS"/>
          </a:endParaRPr>
        </a:p>
      </dsp:txBody>
      <dsp:txXfrm>
        <a:off x="3092880" y="56783"/>
        <a:ext cx="2811054" cy="168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DCEBA-16B1-4310-9819-A8475BE73ACF}" type="datetimeFigureOut">
              <a:rPr lang="nl-BE" smtClean="0"/>
              <a:t>19/11/2015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2D7C-190F-4EF3-87B6-FEE9EEAE72B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078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32D7C-190F-4EF3-87B6-FEE9EEAE72B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29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32D7C-190F-4EF3-87B6-FEE9EEAE72B2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29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32D7C-190F-4EF3-87B6-FEE9EEAE72B2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29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32D7C-190F-4EF3-87B6-FEE9EEAE72B2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29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235"/>
            <a:ext cx="9144000" cy="689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66" y="4558432"/>
              <a:ext cx="1955800" cy="110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154962"/>
            <a:ext cx="1092200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47A6D9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F58437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0" r:id="rId5"/>
    <p:sldLayoutId id="2147483661" r:id="rId6"/>
    <p:sldLayoutId id="2147483663" r:id="rId7"/>
    <p:sldLayoutId id="2147483664" r:id="rId8"/>
    <p:sldLayoutId id="2147483665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be/url?sa=i&amp;rct=j&amp;q=&amp;esrc=s&amp;source=images&amp;cd=&amp;cad=rja&amp;uact=8&amp;ved=0CAcQjRw&amp;url=http://imgsoup.com/1/animated-raindrops-gif/&amp;ei=Fh5oVbOJL-Op7Aby8IGACA&amp;psig=AFQjCNGyvWzjMAfSA61OpZJCILu-_adwpA&amp;ust=1432973114678773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be/url?sa=i&amp;rct=j&amp;q=&amp;esrc=s&amp;source=images&amp;cd=&amp;cad=rja&amp;uact=8&amp;ved=0CAcQjRw&amp;url=http://schoolwiz.nl/basisonderwijs-knutselen-knutselen-knippen-en-plakken-natuur-knutselideetjes--hoe-maak-je-een-wolk&amp;ei=9KkKVdjSK4SWavzlgcAE&amp;bvm=bv.88528373,d.cWc&amp;psig=AFQjCNG3a_ovkM_82qEh7gFnR4CWavevow&amp;ust=142684861785414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9582" y="4292112"/>
            <a:ext cx="4750890" cy="1323439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BBT-studie verontreinigd hemelwater van afvalopslag-bedrijven</a:t>
            </a:r>
            <a:br>
              <a:rPr lang="nl-BE" dirty="0">
                <a:solidFill>
                  <a:schemeClr val="tx2"/>
                </a:solidFill>
              </a:rPr>
            </a:br>
            <a:r>
              <a:rPr lang="nl-BE" dirty="0" smtClean="0">
                <a:solidFill>
                  <a:schemeClr val="tx2"/>
                </a:solidFill>
              </a:rPr>
              <a:t>Diane Huybrechts</a:t>
            </a:r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081734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cap="all" dirty="0" smtClean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BBT-studiedag</a:t>
            </a:r>
          </a:p>
          <a:p>
            <a:r>
              <a:rPr lang="nl-BE" dirty="0">
                <a:solidFill>
                  <a:schemeClr val="bg1"/>
                </a:solidFill>
              </a:rPr>
              <a:t>Gent, 12.11.2015</a:t>
            </a:r>
          </a:p>
        </p:txBody>
      </p:sp>
    </p:spTree>
    <p:extLst>
      <p:ext uri="{BB962C8B-B14F-4D97-AF65-F5344CB8AC3E}">
        <p14:creationId xmlns:p14="http://schemas.microsoft.com/office/powerpoint/2010/main" val="157769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Verontreiniging van </a:t>
            </a:r>
            <a:r>
              <a:rPr lang="nl-BE" dirty="0"/>
              <a:t>hemelwater BIJ BUITENOPSLAG VAN AFVALSTOFFEN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MEETGEGEVENS</a:t>
            </a:r>
          </a:p>
          <a:p>
            <a:r>
              <a:rPr lang="nl-BE" dirty="0" smtClean="0"/>
              <a:t>57 parameters, diverse bedrijven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Grafieken_Anoniem_2014112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30" y="2082615"/>
            <a:ext cx="8918984" cy="2894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4952" y="1484784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Metalen, bv Pb (µg/l) </a:t>
            </a:r>
            <a:endParaRPr lang="nl-BE" dirty="0"/>
          </a:p>
        </p:txBody>
      </p:sp>
      <p:pic>
        <p:nvPicPr>
          <p:cNvPr id="3" name="Picture 2" descr="Legende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941168"/>
            <a:ext cx="4394329" cy="717635"/>
          </a:xfrm>
          <a:prstGeom prst="rect">
            <a:avLst/>
          </a:prstGeom>
        </p:spPr>
      </p:pic>
      <p:pic>
        <p:nvPicPr>
          <p:cNvPr id="9" name="Picture 8" descr="Legende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5047121"/>
            <a:ext cx="4394329" cy="830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5015583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</a:rPr>
              <a:t>50 µg/l</a:t>
            </a:r>
            <a:endParaRPr lang="nl-BE" sz="1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530120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0000FF"/>
                </a:solidFill>
              </a:rPr>
              <a:t>500 µg/l</a:t>
            </a:r>
            <a:endParaRPr lang="nl-BE" sz="1200" dirty="0">
              <a:solidFill>
                <a:srgbClr val="0000FF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724128" y="3573016"/>
            <a:ext cx="2088232" cy="864096"/>
          </a:xfrm>
          <a:prstGeom prst="wedgeRoundRectCallout">
            <a:avLst>
              <a:gd name="adj1" fmla="val -23774"/>
              <a:gd name="adj2" fmla="val 806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--- mediaan bedrijventerreinen Nederland: 18,5 µg/l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6486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Verontreiniging van </a:t>
            </a:r>
            <a:r>
              <a:rPr lang="nl-BE" dirty="0"/>
              <a:t>hemelwater BIJ BUITENOPSLAG VAN AFVALSTOFFEN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MEETGEGEVENS</a:t>
            </a:r>
          </a:p>
          <a:p>
            <a:r>
              <a:rPr lang="nl-BE" dirty="0"/>
              <a:t>57 parameters, diverse bedrijven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1556792"/>
            <a:ext cx="354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PAK’s</a:t>
            </a:r>
            <a:r>
              <a:rPr lang="nl-BE" dirty="0" smtClean="0"/>
              <a:t>, bv </a:t>
            </a:r>
            <a:r>
              <a:rPr lang="nl-BE" dirty="0" err="1" smtClean="0"/>
              <a:t>Benzo</a:t>
            </a:r>
            <a:r>
              <a:rPr lang="nl-BE" dirty="0" smtClean="0"/>
              <a:t>(a)</a:t>
            </a:r>
            <a:r>
              <a:rPr lang="nl-BE" dirty="0" err="1" smtClean="0"/>
              <a:t>pyreen</a:t>
            </a:r>
            <a:r>
              <a:rPr lang="nl-BE" dirty="0" smtClean="0"/>
              <a:t> (µg/l) </a:t>
            </a:r>
            <a:endParaRPr lang="nl-BE" dirty="0"/>
          </a:p>
        </p:txBody>
      </p:sp>
      <p:pic>
        <p:nvPicPr>
          <p:cNvPr id="3" name="Picture 2" descr="Grafieken_Anoniem_2014112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60" y="2252511"/>
            <a:ext cx="8935936" cy="2868558"/>
          </a:xfrm>
          <a:prstGeom prst="rect">
            <a:avLst/>
          </a:prstGeom>
        </p:spPr>
      </p:pic>
      <p:pic>
        <p:nvPicPr>
          <p:cNvPr id="10" name="Picture 9" descr="Legende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941168"/>
            <a:ext cx="4394329" cy="717635"/>
          </a:xfrm>
          <a:prstGeom prst="rect">
            <a:avLst/>
          </a:prstGeom>
        </p:spPr>
      </p:pic>
      <p:pic>
        <p:nvPicPr>
          <p:cNvPr id="13" name="Picture 12" descr="Legende.pdf - Adobe Read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3928" y="5047121"/>
            <a:ext cx="4394329" cy="830151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5940152" y="2677856"/>
            <a:ext cx="2088232" cy="864096"/>
          </a:xfrm>
          <a:prstGeom prst="wedgeRoundRectCallout">
            <a:avLst>
              <a:gd name="adj1" fmla="val -23774"/>
              <a:gd name="adj2" fmla="val 8066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--- mediaan bedrijventerreinen Nederland: 10 µg/l</a:t>
            </a:r>
            <a:endParaRPr lang="nl-B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01558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</a:rPr>
              <a:t>0,05µg/l</a:t>
            </a:r>
            <a:endParaRPr lang="nl-BE" sz="1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5167983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00FF00"/>
                </a:solidFill>
              </a:rPr>
              <a:t>0,1 µg/l</a:t>
            </a:r>
            <a:endParaRPr lang="nl-BE" sz="1200" dirty="0">
              <a:solidFill>
                <a:srgbClr val="00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5301208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0000FF"/>
                </a:solidFill>
              </a:rPr>
              <a:t>0,5 µg/l</a:t>
            </a:r>
            <a:endParaRPr lang="nl-B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2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Verontreiniging van hemelwater BIJ BUITENOPSLAG VAN AFVALSTOFFEN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metalen, </a:t>
            </a:r>
            <a:r>
              <a:rPr lang="nl-BE" dirty="0" err="1" smtClean="0"/>
              <a:t>PAK’s</a:t>
            </a:r>
            <a:endParaRPr lang="nl-BE" dirty="0" smtClean="0"/>
          </a:p>
          <a:p>
            <a:pPr lvl="1"/>
            <a:r>
              <a:rPr lang="nl-BE" dirty="0"/>
              <a:t>opgeloste fractie </a:t>
            </a:r>
            <a:r>
              <a:rPr lang="nl-BE" dirty="0" smtClean="0"/>
              <a:t>beperkt (VMM-metingen, REWARE-project)</a:t>
            </a:r>
            <a:endParaRPr lang="nl-BE" dirty="0"/>
          </a:p>
          <a:p>
            <a:pPr lvl="1"/>
            <a:r>
              <a:rPr lang="nl-BE" dirty="0" smtClean="0"/>
              <a:t>merendeel van de verontreiniging </a:t>
            </a:r>
            <a:r>
              <a:rPr lang="nl-BE" dirty="0" smtClean="0">
                <a:solidFill>
                  <a:schemeClr val="accent2"/>
                </a:solidFill>
              </a:rPr>
              <a:t>gebonden aan stofdeeltjes</a:t>
            </a:r>
          </a:p>
          <a:p>
            <a:endParaRPr lang="nl-BE" dirty="0"/>
          </a:p>
          <a:p>
            <a:r>
              <a:rPr lang="nl-BE" dirty="0" err="1" smtClean="0"/>
              <a:t>PAK’s</a:t>
            </a:r>
            <a:r>
              <a:rPr lang="nl-BE" dirty="0" smtClean="0"/>
              <a:t> </a:t>
            </a:r>
          </a:p>
          <a:p>
            <a:pPr lvl="1"/>
            <a:r>
              <a:rPr lang="nl-BE" dirty="0" smtClean="0"/>
              <a:t>concentraties &gt;&gt;&gt; IC</a:t>
            </a:r>
          </a:p>
          <a:p>
            <a:pPr lvl="1"/>
            <a:r>
              <a:rPr lang="nl-BE" dirty="0" smtClean="0"/>
              <a:t>algemene problematiek in industriegebied, niet specifiek gebonden aan afvalopslag</a:t>
            </a:r>
          </a:p>
          <a:p>
            <a:pPr lvl="1"/>
            <a:r>
              <a:rPr lang="nl-BE" dirty="0" smtClean="0"/>
              <a:t>belangrijke </a:t>
            </a:r>
            <a:r>
              <a:rPr lang="nl-BE" dirty="0" smtClean="0">
                <a:solidFill>
                  <a:schemeClr val="accent2"/>
                </a:solidFill>
              </a:rPr>
              <a:t>bijdrage depositie </a:t>
            </a:r>
            <a:r>
              <a:rPr lang="nl-BE" dirty="0" smtClean="0"/>
              <a:t>(eigen activiteiten of omgeving)</a:t>
            </a:r>
          </a:p>
          <a:p>
            <a:pPr lvl="1"/>
            <a:endParaRPr lang="nl-BE" dirty="0"/>
          </a:p>
          <a:p>
            <a:r>
              <a:rPr lang="nl-BE" dirty="0" smtClean="0"/>
              <a:t>moeilijk precieze bronnen van verontreiniging te identificeren</a:t>
            </a:r>
          </a:p>
          <a:p>
            <a:pPr lvl="1"/>
            <a:r>
              <a:rPr lang="nl-BE" dirty="0" smtClean="0"/>
              <a:t>REWARE project: </a:t>
            </a:r>
          </a:p>
          <a:p>
            <a:pPr lvl="2"/>
            <a:r>
              <a:rPr lang="nl-BE" dirty="0" smtClean="0"/>
              <a:t>bepaalde fracties: printplaten en luidsprekers, lege vaten, </a:t>
            </a:r>
            <a:r>
              <a:rPr lang="nl-BE" dirty="0" err="1" smtClean="0"/>
              <a:t>draaisels</a:t>
            </a:r>
            <a:r>
              <a:rPr lang="nl-BE" dirty="0" smtClean="0"/>
              <a:t>, </a:t>
            </a:r>
            <a:r>
              <a:rPr lang="nl-BE" dirty="0" smtClean="0"/>
              <a:t>elektromotoren</a:t>
            </a:r>
            <a:r>
              <a:rPr lang="nl-BE" dirty="0" smtClean="0"/>
              <a:t>, batterijen</a:t>
            </a:r>
          </a:p>
          <a:p>
            <a:pPr lvl="2"/>
            <a:r>
              <a:rPr lang="nl-BE" dirty="0" smtClean="0">
                <a:solidFill>
                  <a:schemeClr val="accent2"/>
                </a:solidFill>
              </a:rPr>
              <a:t>veegstof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ANALYSE MEETDATA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Maatregelen – BBT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     	- preventie</a:t>
            </a:r>
            <a:br>
              <a:rPr lang="nl-BE" dirty="0" smtClean="0"/>
            </a:br>
            <a:r>
              <a:rPr lang="nl-BE" dirty="0" smtClean="0"/>
              <a:t>     	- zuivering</a:t>
            </a:r>
            <a:br>
              <a:rPr lang="nl-BE" dirty="0" smtClean="0"/>
            </a:br>
            <a:r>
              <a:rPr lang="nl-B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455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marksprikbord.files.wordpress.com/2011/06/veegwagen-playmob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96" y="4474533"/>
            <a:ext cx="3155504" cy="23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MAATREGELEN - BBT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/>
                </a:solidFill>
              </a:rPr>
              <a:t>acceptatiebeleid</a:t>
            </a:r>
          </a:p>
          <a:p>
            <a:endParaRPr lang="nl-BE" dirty="0"/>
          </a:p>
          <a:p>
            <a:r>
              <a:rPr lang="nl-BE" dirty="0" smtClean="0">
                <a:solidFill>
                  <a:schemeClr val="accent2"/>
                </a:solidFill>
              </a:rPr>
              <a:t>overdekte opslag </a:t>
            </a:r>
            <a:r>
              <a:rPr lang="nl-BE" dirty="0" smtClean="0"/>
              <a:t>van bepaalde fracties	</a:t>
            </a:r>
          </a:p>
          <a:p>
            <a:pPr lvl="1"/>
            <a:r>
              <a:rPr lang="nl-BE" dirty="0" smtClean="0"/>
              <a:t>waaruit voor het milieu schadelijke stoffen (</a:t>
            </a:r>
            <a:r>
              <a:rPr lang="nl-BE" dirty="0" err="1" smtClean="0"/>
              <a:t>oa</a:t>
            </a:r>
            <a:r>
              <a:rPr lang="nl-BE" dirty="0" smtClean="0"/>
              <a:t> olie) kunnen lekken</a:t>
            </a:r>
          </a:p>
          <a:p>
            <a:pPr lvl="1"/>
            <a:r>
              <a:rPr lang="nl-BE" dirty="0" smtClean="0"/>
              <a:t>waaruit </a:t>
            </a:r>
            <a:r>
              <a:rPr lang="nl-BE" dirty="0"/>
              <a:t>voor het milieu schadelijke stoffen </a:t>
            </a:r>
            <a:r>
              <a:rPr lang="nl-BE" dirty="0" smtClean="0"/>
              <a:t>kunnen uitlogen (non-ferro)</a:t>
            </a:r>
          </a:p>
          <a:p>
            <a:endParaRPr lang="nl-BE" dirty="0" smtClean="0"/>
          </a:p>
          <a:p>
            <a:r>
              <a:rPr lang="nl-BE" dirty="0" smtClean="0"/>
              <a:t>regelmatig </a:t>
            </a:r>
            <a:r>
              <a:rPr lang="nl-BE" dirty="0">
                <a:solidFill>
                  <a:schemeClr val="accent2"/>
                </a:solidFill>
              </a:rPr>
              <a:t>vegen </a:t>
            </a:r>
            <a:r>
              <a:rPr lang="nl-BE" dirty="0"/>
              <a:t>van het </a:t>
            </a:r>
            <a:r>
              <a:rPr lang="nl-BE" dirty="0" smtClean="0"/>
              <a:t>opslagterrein, </a:t>
            </a:r>
            <a:r>
              <a:rPr lang="nl-BE" dirty="0" smtClean="0">
                <a:solidFill>
                  <a:schemeClr val="accent2"/>
                </a:solidFill>
              </a:rPr>
              <a:t>schoonmaken</a:t>
            </a:r>
            <a:r>
              <a:rPr lang="nl-BE" dirty="0" smtClean="0"/>
              <a:t> van riolering en goten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beperking van </a:t>
            </a:r>
            <a:r>
              <a:rPr lang="nl-BE" dirty="0" smtClean="0">
                <a:solidFill>
                  <a:schemeClr val="accent2"/>
                </a:solidFill>
              </a:rPr>
              <a:t>stofemissies</a:t>
            </a:r>
          </a:p>
          <a:p>
            <a:pPr lvl="1"/>
            <a:r>
              <a:rPr lang="nl-BE" dirty="0" err="1" smtClean="0"/>
              <a:t>cfr</a:t>
            </a:r>
            <a:r>
              <a:rPr lang="nl-BE" dirty="0" smtClean="0"/>
              <a:t>. VLAREM maatregelen Afdeling 4.4.7 ‘Beheersing van niet-geleide stofemissies’</a:t>
            </a:r>
          </a:p>
          <a:p>
            <a:pPr lvl="1"/>
            <a:r>
              <a:rPr lang="nl-BE" dirty="0" smtClean="0"/>
              <a:t>grotendeels buiten scope BBT-studie !</a:t>
            </a:r>
          </a:p>
          <a:p>
            <a:pPr lvl="1"/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PREVENTIE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4860032" y="548680"/>
            <a:ext cx="3816424" cy="1932558"/>
          </a:xfrm>
          <a:prstGeom prst="borderCallout1">
            <a:avLst>
              <a:gd name="adj1" fmla="val 48660"/>
              <a:gd name="adj2" fmla="val -455"/>
              <a:gd name="adj3" fmla="val 59818"/>
              <a:gd name="adj4" fmla="val -1946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smtClean="0"/>
              <a:t>lege</a:t>
            </a:r>
            <a:r>
              <a:rPr lang="nl-BE" sz="1200" dirty="0"/>
              <a:t>, </a:t>
            </a:r>
            <a:r>
              <a:rPr lang="nl-BE" sz="1200" dirty="0" err="1"/>
              <a:t>ongereinigde</a:t>
            </a:r>
            <a:r>
              <a:rPr lang="nl-BE" sz="1200" dirty="0"/>
              <a:t> verpakkingen, bv. PMD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metalen met aanhangende olie, bv. </a:t>
            </a:r>
            <a:r>
              <a:rPr lang="nl-BE" sz="1200" dirty="0" err="1"/>
              <a:t>draaisels</a:t>
            </a:r>
            <a:r>
              <a:rPr lang="nl-B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beschadigde of uitgelekte transformatoren en condensatoren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printplaten en luidsprekers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elektromotoren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beschadigde oliehoudende apparaten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gebruikte oliedrukkabels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gebruikte gepantserde papier-loodkabels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gebruikte papiergeïsoleerde </a:t>
            </a:r>
            <a:r>
              <a:rPr lang="nl-BE" sz="1200" dirty="0" smtClean="0"/>
              <a:t>grondkabels</a:t>
            </a:r>
            <a:endParaRPr lang="nl-BE" sz="1200" dirty="0"/>
          </a:p>
          <a:p>
            <a:endParaRPr lang="nl-BE" sz="1200" dirty="0"/>
          </a:p>
        </p:txBody>
      </p:sp>
      <p:cxnSp>
        <p:nvCxnSpPr>
          <p:cNvPr id="9" name="Straight Connector 8"/>
          <p:cNvCxnSpPr>
            <a:endCxn id="8" idx="2"/>
          </p:cNvCxnSpPr>
          <p:nvPr/>
        </p:nvCxnSpPr>
        <p:spPr>
          <a:xfrm flipV="1">
            <a:off x="4139952" y="1514959"/>
            <a:ext cx="720080" cy="9662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MAATREGELEN - BBT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s</a:t>
            </a:r>
            <a:r>
              <a:rPr lang="nl-BE" dirty="0" smtClean="0"/>
              <a:t>libvang en olie/water afscheider</a:t>
            </a:r>
          </a:p>
          <a:p>
            <a:pPr lvl="1"/>
            <a:r>
              <a:rPr lang="nl-BE" dirty="0"/>
              <a:t>t</a:t>
            </a:r>
            <a:r>
              <a:rPr lang="nl-BE" dirty="0" smtClean="0"/>
              <a:t>echnisch en economisch haalbaar geacht voor alle bedrijven (BBT)</a:t>
            </a:r>
          </a:p>
          <a:p>
            <a:pPr lvl="1"/>
            <a:r>
              <a:rPr lang="nl-BE" dirty="0"/>
              <a:t>r</a:t>
            </a:r>
            <a:r>
              <a:rPr lang="nl-BE" dirty="0" smtClean="0"/>
              <a:t>egelmatig onderhoud/reiniging belangrijk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/>
              <a:t>v</a:t>
            </a:r>
            <a:r>
              <a:rPr lang="nl-BE" dirty="0" smtClean="0"/>
              <a:t>erdergaande zuivering </a:t>
            </a:r>
          </a:p>
          <a:p>
            <a:pPr lvl="1"/>
            <a:r>
              <a:rPr lang="nl-BE" dirty="0"/>
              <a:t>b</a:t>
            </a:r>
            <a:r>
              <a:rPr lang="nl-BE" dirty="0" smtClean="0"/>
              <a:t>uffer + bv zandfilter, fysicochemische zuivering, biologische zuivering</a:t>
            </a:r>
          </a:p>
          <a:p>
            <a:pPr lvl="1"/>
            <a:r>
              <a:rPr lang="nl-BE" dirty="0">
                <a:solidFill>
                  <a:schemeClr val="accent2"/>
                </a:solidFill>
              </a:rPr>
              <a:t>beperking ZS &lt; 60 mg/l</a:t>
            </a:r>
          </a:p>
          <a:p>
            <a:pPr lvl="1"/>
            <a:r>
              <a:rPr lang="nl-BE" dirty="0" smtClean="0"/>
              <a:t>economisch haalbaar voor grote bedrijven (BBT)</a:t>
            </a:r>
          </a:p>
          <a:p>
            <a:pPr lvl="1"/>
            <a:r>
              <a:rPr lang="nl-BE" dirty="0"/>
              <a:t>n</a:t>
            </a:r>
            <a:r>
              <a:rPr lang="nl-BE" dirty="0" smtClean="0"/>
              <a:t>iet voor kleine en middelgrote bedrijven (geen BBT)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ZUIVEREN VAN VERONTREINIGD HEMELWATER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 descr="Product NBD - ACO Passavant-olieafscheiders Oleopator, Oleosafe en Oleopass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2707313"/>
            <a:ext cx="2353281" cy="1724978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21088"/>
            <a:ext cx="1440160" cy="164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26406" y="3645024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dirty="0" smtClean="0">
                <a:solidFill>
                  <a:srgbClr val="FF0000"/>
                </a:solidFill>
              </a:rPr>
              <a:t>economische </a:t>
            </a:r>
          </a:p>
          <a:p>
            <a:pPr algn="ctr"/>
            <a:r>
              <a:rPr lang="nl-BE" sz="1400" dirty="0" smtClean="0">
                <a:solidFill>
                  <a:srgbClr val="FF0000"/>
                </a:solidFill>
              </a:rPr>
              <a:t>haalbaarheid ?</a:t>
            </a:r>
            <a:endParaRPr lang="nl-B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9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Bepaling </a:t>
            </a:r>
            <a:r>
              <a:rPr lang="nl-BE" dirty="0" smtClean="0"/>
              <a:t>BBT-GEN grote bedrijven</a:t>
            </a:r>
            <a:endParaRPr lang="nl-BE" dirty="0"/>
          </a:p>
        </p:txBody>
      </p:sp>
      <p:pic>
        <p:nvPicPr>
          <p:cNvPr id="7" name="Content Placeholder 6" descr="Grafieken_Anoniem_20141123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73" y="2420888"/>
            <a:ext cx="8487092" cy="297434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/>
                </a:solidFill>
              </a:rPr>
              <a:t>BBT = beperking ZS tot 60 mg/l</a:t>
            </a:r>
            <a:endParaRPr lang="nl-BE" dirty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8691" y="1916832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ZS (mg/l) </a:t>
            </a:r>
            <a:endParaRPr lang="nl-BE" dirty="0"/>
          </a:p>
        </p:txBody>
      </p:sp>
      <p:sp>
        <p:nvSpPr>
          <p:cNvPr id="11" name="TextBox 10"/>
          <p:cNvSpPr txBox="1"/>
          <p:nvPr/>
        </p:nvSpPr>
        <p:spPr>
          <a:xfrm>
            <a:off x="3529423" y="5373216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/>
                </a:solidFill>
              </a:rPr>
              <a:t>BBT-GEN: &lt; 60 mg/l </a:t>
            </a:r>
            <a:endParaRPr lang="nl-BE" dirty="0">
              <a:solidFill>
                <a:schemeClr val="accent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89709" y="4922116"/>
            <a:ext cx="7886747" cy="61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60432" y="4936323"/>
            <a:ext cx="721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</a:rPr>
              <a:t>60 mg/l</a:t>
            </a:r>
            <a:endParaRPr lang="nl-BE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8424" y="4448145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0000FF"/>
                </a:solidFill>
              </a:rPr>
              <a:t>600 mg/l</a:t>
            </a:r>
            <a:endParaRPr lang="nl-B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Bepaling </a:t>
            </a:r>
            <a:r>
              <a:rPr lang="nl-BE" dirty="0" smtClean="0"/>
              <a:t>BBT-GEN grote bedrijven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Uitfiltering </a:t>
            </a:r>
            <a:r>
              <a:rPr lang="nl-BE" dirty="0"/>
              <a:t>op ZS &lt; 60 mg/l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Picture 7" descr="Grafieken_Anoniem_2014112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30" y="2154623"/>
            <a:ext cx="8918984" cy="2894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64952" y="1556792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Metalen, bv Pb (µg/l) </a:t>
            </a:r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5508104" y="5219363"/>
            <a:ext cx="3421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BBT-GEN: </a:t>
            </a:r>
            <a:r>
              <a:rPr lang="nl-BE" dirty="0" smtClean="0">
                <a:solidFill>
                  <a:schemeClr val="accent1"/>
                </a:solidFill>
              </a:rPr>
              <a:t>&lt; 100 µg/l (2 * ICGS) 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Legende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941168"/>
            <a:ext cx="4394329" cy="717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4" y="5013176"/>
            <a:ext cx="676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</a:rPr>
              <a:t>50 µg/l</a:t>
            </a:r>
            <a:endParaRPr lang="nl-BE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530120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0000FF"/>
                </a:solidFill>
              </a:rPr>
              <a:t>500 µg/l</a:t>
            </a:r>
            <a:endParaRPr lang="nl-BE" sz="12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83568" y="4754834"/>
            <a:ext cx="8280920" cy="61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3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Bepaling BBT-GEN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Uitfiltering op ZS &lt; 60 mg/l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1484784"/>
            <a:ext cx="354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/>
              <a:t>PAK’s</a:t>
            </a:r>
            <a:r>
              <a:rPr lang="nl-BE" dirty="0" smtClean="0"/>
              <a:t>, bv </a:t>
            </a:r>
            <a:r>
              <a:rPr lang="nl-BE" dirty="0" err="1" smtClean="0"/>
              <a:t>Benzo</a:t>
            </a:r>
            <a:r>
              <a:rPr lang="nl-BE" dirty="0" smtClean="0"/>
              <a:t>(a)</a:t>
            </a:r>
            <a:r>
              <a:rPr lang="nl-BE" dirty="0" err="1" smtClean="0"/>
              <a:t>pyreen</a:t>
            </a:r>
            <a:r>
              <a:rPr lang="nl-BE" dirty="0" smtClean="0"/>
              <a:t> (µg/l) </a:t>
            </a:r>
            <a:endParaRPr lang="nl-BE" dirty="0"/>
          </a:p>
        </p:txBody>
      </p:sp>
      <p:pic>
        <p:nvPicPr>
          <p:cNvPr id="3" name="Picture 2" descr="Grafieken_Anoniem_20141123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60" y="2180503"/>
            <a:ext cx="8935936" cy="2868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5283323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accent1"/>
                </a:solidFill>
              </a:rPr>
              <a:t>BBT-GEN: &lt; 0,5 µg/l (10 * ICGS)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Legende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157192"/>
            <a:ext cx="4394329" cy="7176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7824" y="5231607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FF0000"/>
                </a:solidFill>
              </a:rPr>
              <a:t>0,05µg/l</a:t>
            </a:r>
            <a:endParaRPr lang="nl-BE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5384007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00FF00"/>
                </a:solidFill>
              </a:rPr>
              <a:t>0,1 µg/l</a:t>
            </a:r>
            <a:endParaRPr lang="nl-BE" sz="1200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87824" y="5517232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smtClean="0">
                <a:solidFill>
                  <a:srgbClr val="0000FF"/>
                </a:solidFill>
              </a:rPr>
              <a:t>0,5 µg/l</a:t>
            </a:r>
            <a:endParaRPr lang="nl-BE" sz="1200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13687" y="4733770"/>
            <a:ext cx="849694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8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 BBT-GEN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Tabel 21 BBT-studie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5833734"/>
            <a:ext cx="1989138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5833734"/>
            <a:ext cx="630238" cy="363537"/>
          </a:xfrm>
        </p:spPr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1" name="Content Placeholder 10" descr="BBTHemelwater_Finale draft - aanpassingen niet zichtbaar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484784"/>
            <a:ext cx="7416824" cy="4292769"/>
          </a:xfrm>
        </p:spPr>
      </p:pic>
      <p:pic>
        <p:nvPicPr>
          <p:cNvPr id="12" name="Picture 11" descr="BBTHemelwater_Finale draft - aanpassingen niet zichtbaar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5763566"/>
            <a:ext cx="7571410" cy="3670216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5004048" y="980728"/>
            <a:ext cx="1224136" cy="576064"/>
          </a:xfrm>
          <a:prstGeom prst="wedgeRectCallout">
            <a:avLst>
              <a:gd name="adj1" fmla="val -30394"/>
              <a:gd name="adj2" fmla="val 955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Schep-monster</a:t>
            </a:r>
            <a:endParaRPr lang="nl-BE" sz="14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732240" y="980728"/>
            <a:ext cx="1224136" cy="576064"/>
          </a:xfrm>
          <a:prstGeom prst="wedgeRectCallout">
            <a:avLst>
              <a:gd name="adj1" fmla="val -30992"/>
              <a:gd name="adj2" fmla="val 942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Gemiddelde</a:t>
            </a:r>
            <a:endParaRPr lang="nl-BE" sz="1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5978533" y="3242334"/>
            <a:ext cx="2232248" cy="936104"/>
          </a:xfrm>
          <a:prstGeom prst="wedgeRectCallout">
            <a:avLst>
              <a:gd name="adj1" fmla="val -45141"/>
              <a:gd name="adj2" fmla="val 900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smtClean="0"/>
              <a:t>nog steeds veelvouden van ICGS, maar veel lager dan huidige meetwaarden</a:t>
            </a:r>
            <a:endParaRPr lang="nl-BE" sz="1400" dirty="0"/>
          </a:p>
        </p:txBody>
      </p:sp>
      <p:sp>
        <p:nvSpPr>
          <p:cNvPr id="16" name="Oval 15"/>
          <p:cNvSpPr/>
          <p:nvPr/>
        </p:nvSpPr>
        <p:spPr>
          <a:xfrm>
            <a:off x="5148064" y="4509120"/>
            <a:ext cx="1152128" cy="57606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l 16"/>
          <p:cNvSpPr/>
          <p:nvPr/>
        </p:nvSpPr>
        <p:spPr>
          <a:xfrm>
            <a:off x="6948264" y="4509120"/>
            <a:ext cx="1152128" cy="576064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9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147248" cy="4035779"/>
          </a:xfrm>
        </p:spPr>
        <p:txBody>
          <a:bodyPr>
            <a:normAutofit/>
          </a:bodyPr>
          <a:lstStyle/>
          <a:p>
            <a:r>
              <a:rPr lang="nl-BE" dirty="0" smtClean="0"/>
              <a:t>Achtergrond, aanleiding en doelstellingen </a:t>
            </a:r>
          </a:p>
          <a:p>
            <a:pPr lvl="1"/>
            <a:endParaRPr lang="nl-BE" dirty="0"/>
          </a:p>
          <a:p>
            <a:r>
              <a:rPr lang="nl-BE" dirty="0" smtClean="0"/>
              <a:t>Procesverloop (2009-2015)</a:t>
            </a:r>
          </a:p>
          <a:p>
            <a:endParaRPr lang="nl-BE" dirty="0"/>
          </a:p>
          <a:p>
            <a:r>
              <a:rPr lang="nl-BE" dirty="0" smtClean="0"/>
              <a:t>Problematiek verontreinigd hemelwater</a:t>
            </a:r>
          </a:p>
          <a:p>
            <a:endParaRPr lang="nl-BE" dirty="0"/>
          </a:p>
          <a:p>
            <a:r>
              <a:rPr lang="nl-BE" dirty="0" smtClean="0"/>
              <a:t>Mogelijke maatregelen - BBT</a:t>
            </a:r>
          </a:p>
          <a:p>
            <a:endParaRPr lang="nl-BE" dirty="0"/>
          </a:p>
          <a:p>
            <a:r>
              <a:rPr lang="nl-BE" dirty="0" smtClean="0"/>
              <a:t>Aanbevelingen milieuvergunningsvoorwaarden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BBT-studie ‘Beste Beschikbare Technieken voor verontreinigd hemelwater voor de afvalopslag sector’ </a:t>
            </a:r>
          </a:p>
          <a:p>
            <a:endParaRPr lang="nl-BE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http://i583.photobucket.com/albums/ss274/PICKLEBRAIN/Rain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864772" cy="187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Aanbevelingen BBT-studie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5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AANBEVELINGEN BBT-STUDIE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</a:t>
            </a:r>
            <a:r>
              <a:rPr lang="nl-BE" dirty="0" smtClean="0"/>
              <a:t>lgemeen</a:t>
            </a:r>
            <a:endParaRPr lang="nl-BE" dirty="0"/>
          </a:p>
          <a:p>
            <a:pPr lvl="1"/>
            <a:r>
              <a:rPr lang="nl-BE" dirty="0">
                <a:solidFill>
                  <a:schemeClr val="accent2"/>
                </a:solidFill>
              </a:rPr>
              <a:t>s</a:t>
            </a:r>
            <a:r>
              <a:rPr lang="nl-BE" dirty="0" smtClean="0">
                <a:solidFill>
                  <a:schemeClr val="accent2"/>
                </a:solidFill>
              </a:rPr>
              <a:t>libvang/</a:t>
            </a:r>
            <a:r>
              <a:rPr lang="nl-BE" dirty="0" err="1" smtClean="0">
                <a:solidFill>
                  <a:schemeClr val="accent2"/>
                </a:solidFill>
              </a:rPr>
              <a:t>oliewaterafscheider</a:t>
            </a:r>
            <a:endParaRPr lang="nl-BE" dirty="0" smtClean="0">
              <a:solidFill>
                <a:schemeClr val="accent2"/>
              </a:solidFill>
            </a:endParaRPr>
          </a:p>
          <a:p>
            <a:pPr lvl="1"/>
            <a:r>
              <a:rPr lang="nl-BE" dirty="0"/>
              <a:t>r</a:t>
            </a:r>
            <a:r>
              <a:rPr lang="nl-BE" dirty="0" smtClean="0"/>
              <a:t>egelmatig </a:t>
            </a:r>
            <a:r>
              <a:rPr lang="nl-BE" dirty="0" smtClean="0">
                <a:solidFill>
                  <a:schemeClr val="accent2"/>
                </a:solidFill>
              </a:rPr>
              <a:t>vegen</a:t>
            </a:r>
            <a:r>
              <a:rPr lang="nl-BE" dirty="0" smtClean="0"/>
              <a:t> van bedrijfsterrein</a:t>
            </a:r>
          </a:p>
          <a:p>
            <a:pPr lvl="1"/>
            <a:r>
              <a:rPr lang="nl-BE" dirty="0">
                <a:solidFill>
                  <a:schemeClr val="accent2"/>
                </a:solidFill>
              </a:rPr>
              <a:t>o</a:t>
            </a:r>
            <a:r>
              <a:rPr lang="nl-BE" dirty="0" smtClean="0">
                <a:solidFill>
                  <a:schemeClr val="accent2"/>
                </a:solidFill>
              </a:rPr>
              <a:t>verdekte opslag </a:t>
            </a:r>
            <a:r>
              <a:rPr lang="nl-BE" dirty="0" smtClean="0"/>
              <a:t>van bepaalde fracties</a:t>
            </a:r>
          </a:p>
          <a:p>
            <a:pPr lvl="1"/>
            <a:endParaRPr lang="nl-BE" dirty="0"/>
          </a:p>
          <a:p>
            <a:r>
              <a:rPr lang="nl-BE" dirty="0">
                <a:solidFill>
                  <a:schemeClr val="accent2"/>
                </a:solidFill>
              </a:rPr>
              <a:t>k</a:t>
            </a:r>
            <a:r>
              <a:rPr lang="nl-BE" dirty="0" smtClean="0">
                <a:solidFill>
                  <a:schemeClr val="accent2"/>
                </a:solidFill>
              </a:rPr>
              <a:t>leine </a:t>
            </a:r>
            <a:r>
              <a:rPr lang="nl-BE" dirty="0" smtClean="0"/>
              <a:t>bedrijven</a:t>
            </a:r>
          </a:p>
          <a:p>
            <a:pPr lvl="1"/>
            <a:r>
              <a:rPr lang="nl-BE" dirty="0">
                <a:solidFill>
                  <a:schemeClr val="accent2"/>
                </a:solidFill>
              </a:rPr>
              <a:t>z</a:t>
            </a:r>
            <a:r>
              <a:rPr lang="nl-BE" dirty="0" smtClean="0">
                <a:solidFill>
                  <a:schemeClr val="accent2"/>
                </a:solidFill>
              </a:rPr>
              <a:t>oveel mogelijk lozing op RIO</a:t>
            </a:r>
          </a:p>
          <a:p>
            <a:pPr lvl="1"/>
            <a:r>
              <a:rPr lang="nl-BE" dirty="0" smtClean="0"/>
              <a:t>dan geen verdere zuivering nodig</a:t>
            </a:r>
          </a:p>
          <a:p>
            <a:pPr lvl="1"/>
            <a:r>
              <a:rPr lang="nl-BE" dirty="0" smtClean="0"/>
              <a:t>indien geen lozing op RIO mogelijk: vergunning op maat nodig</a:t>
            </a:r>
          </a:p>
          <a:p>
            <a:pPr lvl="2"/>
            <a:endParaRPr lang="nl-BE" dirty="0"/>
          </a:p>
          <a:p>
            <a:r>
              <a:rPr lang="nl-BE" dirty="0" smtClean="0">
                <a:solidFill>
                  <a:schemeClr val="accent2"/>
                </a:solidFill>
              </a:rPr>
              <a:t>grote bedrijven</a:t>
            </a:r>
          </a:p>
          <a:p>
            <a:pPr lvl="1"/>
            <a:r>
              <a:rPr lang="nl-BE" dirty="0" smtClean="0"/>
              <a:t>wel verdere zuivering nodig, focus op </a:t>
            </a:r>
            <a:r>
              <a:rPr lang="nl-BE" dirty="0" smtClean="0">
                <a:solidFill>
                  <a:schemeClr val="accent2"/>
                </a:solidFill>
              </a:rPr>
              <a:t>goede verwijdering ZS</a:t>
            </a:r>
          </a:p>
          <a:p>
            <a:pPr lvl="1"/>
            <a:r>
              <a:rPr lang="nl-BE" dirty="0" smtClean="0"/>
              <a:t>voorstel lozingsnormen </a:t>
            </a:r>
            <a:r>
              <a:rPr lang="nl-BE" dirty="0" err="1" smtClean="0"/>
              <a:t>obv</a:t>
            </a:r>
            <a:r>
              <a:rPr lang="nl-BE" dirty="0" smtClean="0"/>
              <a:t> BBT-GEN (sectoraal of via vergunning)</a:t>
            </a:r>
          </a:p>
          <a:p>
            <a:pPr lvl="1"/>
            <a:endParaRPr lang="nl-BE" dirty="0"/>
          </a:p>
          <a:p>
            <a:r>
              <a:rPr lang="nl-BE" dirty="0" smtClean="0"/>
              <a:t>overgangstermijnen aangewezen</a:t>
            </a:r>
          </a:p>
          <a:p>
            <a:pPr lvl="1"/>
            <a:endParaRPr lang="nl-BE" dirty="0"/>
          </a:p>
          <a:p>
            <a:endParaRPr lang="nl-BE" dirty="0" smtClean="0"/>
          </a:p>
          <a:p>
            <a:pPr lvl="1"/>
            <a:endParaRPr lang="nl-BE" dirty="0"/>
          </a:p>
          <a:p>
            <a:endParaRPr lang="nl-BE" dirty="0" smtClean="0"/>
          </a:p>
          <a:p>
            <a:pPr lvl="2"/>
            <a:endParaRPr lang="nl-BE" dirty="0"/>
          </a:p>
          <a:p>
            <a:pPr lvl="1"/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/>
          </a:p>
          <a:p>
            <a:pPr lvl="2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AANGEPASTE VERGUNNINGSVOORWAARDEN VOOR VERONTREINIGD HEMELWATER IN VLAREM</a:t>
            </a:r>
            <a:endParaRPr lang="nl-BE" dirty="0"/>
          </a:p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3636022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grens klein/groot ?</a:t>
            </a:r>
          </a:p>
          <a:p>
            <a:endParaRPr lang="nl-BE" sz="1400" dirty="0" smtClean="0">
              <a:solidFill>
                <a:schemeClr val="accent1"/>
              </a:solidFill>
              <a:latin typeface="Trebuchet MS"/>
              <a:cs typeface="Trebuchet MS"/>
            </a:endParaRPr>
          </a:p>
          <a:p>
            <a:r>
              <a:rPr lang="nl-BE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7000 ton opslagcapaciteit ?</a:t>
            </a:r>
            <a:endParaRPr lang="nl-BE" sz="14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10" name="Right Bracket 9"/>
          <p:cNvSpPr/>
          <p:nvPr/>
        </p:nvSpPr>
        <p:spPr>
          <a:xfrm>
            <a:off x="6372200" y="3356992"/>
            <a:ext cx="216024" cy="136815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Line Callout 1 12"/>
          <p:cNvSpPr/>
          <p:nvPr/>
        </p:nvSpPr>
        <p:spPr>
          <a:xfrm>
            <a:off x="4860032" y="1352426"/>
            <a:ext cx="3816424" cy="1932558"/>
          </a:xfrm>
          <a:prstGeom prst="borderCallout1">
            <a:avLst>
              <a:gd name="adj1" fmla="val 48660"/>
              <a:gd name="adj2" fmla="val -455"/>
              <a:gd name="adj3" fmla="val 59818"/>
              <a:gd name="adj4" fmla="val -19469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BE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 smtClean="0"/>
              <a:t>lege</a:t>
            </a:r>
            <a:r>
              <a:rPr lang="nl-BE" sz="1200" dirty="0"/>
              <a:t>, </a:t>
            </a:r>
            <a:r>
              <a:rPr lang="nl-BE" sz="1200" dirty="0" err="1"/>
              <a:t>ongereinigde</a:t>
            </a:r>
            <a:r>
              <a:rPr lang="nl-BE" sz="1200" dirty="0"/>
              <a:t> verpakkingen, bv. PMD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metalen met aanhangende olie, bv. </a:t>
            </a:r>
            <a:r>
              <a:rPr lang="nl-BE" sz="1200" dirty="0" err="1"/>
              <a:t>draaisels</a:t>
            </a:r>
            <a:r>
              <a:rPr lang="nl-BE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beschadigde of uitgelekte transformatoren en condensatoren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printplaten en luidsprekers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elektromotoren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beschadigde oliehoudende apparaten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gebruikte oliedrukkabels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gebruikte gepantserde papier-loodkabels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 dirty="0"/>
              <a:t>gebruikte papiergeïsoleerde </a:t>
            </a:r>
            <a:r>
              <a:rPr lang="nl-BE" sz="1200" dirty="0" smtClean="0"/>
              <a:t>grondkabels</a:t>
            </a:r>
            <a:endParaRPr lang="nl-BE" sz="1200" dirty="0"/>
          </a:p>
          <a:p>
            <a:endParaRPr lang="nl-BE" sz="1200" dirty="0"/>
          </a:p>
        </p:txBody>
      </p:sp>
      <p:cxnSp>
        <p:nvCxnSpPr>
          <p:cNvPr id="16" name="Straight Connector 15"/>
          <p:cNvCxnSpPr>
            <a:endCxn id="13" idx="2"/>
          </p:cNvCxnSpPr>
          <p:nvPr/>
        </p:nvCxnSpPr>
        <p:spPr>
          <a:xfrm flipV="1">
            <a:off x="4355976" y="2318705"/>
            <a:ext cx="504056" cy="3902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AANBEVELINGEN BBT-STUDIE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435280" cy="4035779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statuut </a:t>
            </a:r>
            <a:r>
              <a:rPr lang="nl-BE" dirty="0"/>
              <a:t>BBT-studie</a:t>
            </a:r>
          </a:p>
          <a:p>
            <a:pPr lvl="1"/>
            <a:r>
              <a:rPr lang="nl-BE" dirty="0" smtClean="0">
                <a:solidFill>
                  <a:schemeClr val="accent2"/>
                </a:solidFill>
              </a:rPr>
              <a:t>advies </a:t>
            </a:r>
            <a:r>
              <a:rPr lang="nl-BE" dirty="0"/>
              <a:t>VITO – BBT en mogelijke beleidsopties</a:t>
            </a:r>
          </a:p>
          <a:p>
            <a:pPr lvl="1"/>
            <a:r>
              <a:rPr lang="nl-BE" dirty="0" smtClean="0"/>
              <a:t>niet </a:t>
            </a:r>
            <a:r>
              <a:rPr lang="nl-BE" dirty="0"/>
              <a:t>rechtstreeks bindend voor overheid of bedrijven</a:t>
            </a:r>
          </a:p>
          <a:p>
            <a:pPr lvl="1"/>
            <a:r>
              <a:rPr lang="nl-BE" dirty="0" smtClean="0"/>
              <a:t>vertaalslag </a:t>
            </a:r>
            <a:r>
              <a:rPr lang="nl-BE" dirty="0"/>
              <a:t>nodig naar vergunningsvoorwaarden</a:t>
            </a:r>
          </a:p>
          <a:p>
            <a:pPr lvl="1"/>
            <a:endParaRPr lang="nl-BE" dirty="0"/>
          </a:p>
          <a:p>
            <a:r>
              <a:rPr lang="nl-BE" dirty="0" err="1" smtClean="0"/>
              <a:t>natraject</a:t>
            </a:r>
            <a:r>
              <a:rPr lang="nl-BE" dirty="0" smtClean="0"/>
              <a:t> </a:t>
            </a:r>
            <a:r>
              <a:rPr lang="nl-BE" dirty="0"/>
              <a:t>(initiatief LNE-AMV)</a:t>
            </a:r>
          </a:p>
          <a:p>
            <a:pPr lvl="1"/>
            <a:r>
              <a:rPr lang="nl-BE" i="1" dirty="0">
                <a:solidFill>
                  <a:schemeClr val="accent2"/>
                </a:solidFill>
              </a:rPr>
              <a:t>Beleidskeuze</a:t>
            </a:r>
            <a:r>
              <a:rPr lang="nl-BE" i="1" dirty="0" smtClean="0">
                <a:solidFill>
                  <a:schemeClr val="accent2"/>
                </a:solidFill>
              </a:rPr>
              <a:t>: </a:t>
            </a:r>
            <a:r>
              <a:rPr lang="nl-BE" i="1" dirty="0">
                <a:solidFill>
                  <a:schemeClr val="accent2"/>
                </a:solidFill>
              </a:rPr>
              <a:t>Hoe BBT-studie vertalen naar </a:t>
            </a:r>
            <a:r>
              <a:rPr lang="nl-BE" i="1" dirty="0" smtClean="0">
                <a:solidFill>
                  <a:schemeClr val="accent2"/>
                </a:solidFill>
              </a:rPr>
              <a:t>VLAREM </a:t>
            </a:r>
            <a:r>
              <a:rPr lang="nl-BE" i="1" dirty="0">
                <a:solidFill>
                  <a:schemeClr val="accent2"/>
                </a:solidFill>
              </a:rPr>
              <a:t>?</a:t>
            </a:r>
          </a:p>
          <a:p>
            <a:pPr lvl="2"/>
            <a:r>
              <a:rPr lang="nl-BE" dirty="0" smtClean="0"/>
              <a:t>algemene </a:t>
            </a:r>
            <a:r>
              <a:rPr lang="nl-BE" dirty="0"/>
              <a:t>voorwaarden </a:t>
            </a:r>
            <a:r>
              <a:rPr lang="nl-BE" dirty="0" smtClean="0"/>
              <a:t>- </a:t>
            </a:r>
            <a:r>
              <a:rPr lang="nl-BE" dirty="0" err="1" smtClean="0"/>
              <a:t>Hfdstk</a:t>
            </a:r>
            <a:r>
              <a:rPr lang="nl-BE" dirty="0" smtClean="0"/>
              <a:t> </a:t>
            </a:r>
            <a:r>
              <a:rPr lang="nl-BE" dirty="0"/>
              <a:t>4.2 ‘Beheersing van oppervlaktewaterverontreiniging’ </a:t>
            </a:r>
          </a:p>
          <a:p>
            <a:pPr lvl="3"/>
            <a:r>
              <a:rPr lang="nl-BE" dirty="0"/>
              <a:t>b</a:t>
            </a:r>
            <a:r>
              <a:rPr lang="nl-BE" dirty="0" smtClean="0"/>
              <a:t>v </a:t>
            </a:r>
            <a:r>
              <a:rPr lang="nl-BE" dirty="0"/>
              <a:t>verplichting olie/waterafscheider, overdekte opslag, vegen, </a:t>
            </a:r>
            <a:r>
              <a:rPr lang="nl-BE" dirty="0" smtClean="0"/>
              <a:t>…</a:t>
            </a:r>
          </a:p>
          <a:p>
            <a:pPr lvl="3"/>
            <a:r>
              <a:rPr lang="nl-BE" dirty="0" smtClean="0"/>
              <a:t>voor alle inrichtingen met buitenopslag van materialen die tot verontreiniging van hemelwater kunnen leiden</a:t>
            </a:r>
            <a:endParaRPr lang="nl-BE" dirty="0"/>
          </a:p>
          <a:p>
            <a:pPr lvl="2"/>
            <a:r>
              <a:rPr lang="nl-BE" dirty="0" smtClean="0"/>
              <a:t>sectorale </a:t>
            </a:r>
            <a:r>
              <a:rPr lang="nl-BE" dirty="0"/>
              <a:t>voorwaarden </a:t>
            </a:r>
            <a:r>
              <a:rPr lang="nl-BE" dirty="0" smtClean="0"/>
              <a:t>Rubriek 2 </a:t>
            </a:r>
          </a:p>
          <a:p>
            <a:pPr lvl="3"/>
            <a:r>
              <a:rPr lang="nl-BE" dirty="0"/>
              <a:t>b</a:t>
            </a:r>
            <a:r>
              <a:rPr lang="nl-BE" dirty="0" smtClean="0"/>
              <a:t>v </a:t>
            </a:r>
            <a:r>
              <a:rPr lang="nl-BE" dirty="0"/>
              <a:t>lozingsvoorwaarden grote bedrijven</a:t>
            </a:r>
          </a:p>
          <a:p>
            <a:pPr lvl="2"/>
            <a:r>
              <a:rPr lang="nl-BE" dirty="0" smtClean="0"/>
              <a:t>bijzondere </a:t>
            </a:r>
            <a:r>
              <a:rPr lang="nl-BE" dirty="0"/>
              <a:t>voorwaarden </a:t>
            </a:r>
            <a:endParaRPr lang="nl-BE" dirty="0" smtClean="0"/>
          </a:p>
          <a:p>
            <a:pPr lvl="3"/>
            <a:r>
              <a:rPr lang="nl-BE" dirty="0" smtClean="0"/>
              <a:t>bv </a:t>
            </a:r>
            <a:r>
              <a:rPr lang="nl-BE" dirty="0" err="1" smtClean="0"/>
              <a:t>PCB’s</a:t>
            </a:r>
            <a:r>
              <a:rPr lang="nl-BE" dirty="0" smtClean="0"/>
              <a:t>, Hg, Cd</a:t>
            </a:r>
            <a:endParaRPr lang="nl-BE" dirty="0" smtClean="0"/>
          </a:p>
          <a:p>
            <a:pPr lvl="3"/>
            <a:r>
              <a:rPr lang="nl-BE" dirty="0"/>
              <a:t>b</a:t>
            </a:r>
            <a:r>
              <a:rPr lang="nl-BE" dirty="0" smtClean="0"/>
              <a:t>v lozingsvoorwaarden </a:t>
            </a:r>
            <a:r>
              <a:rPr lang="nl-BE" dirty="0" err="1" smtClean="0"/>
              <a:t>PAK’s</a:t>
            </a:r>
            <a:r>
              <a:rPr lang="nl-BE" dirty="0" smtClean="0"/>
              <a:t> – </a:t>
            </a:r>
            <a:r>
              <a:rPr lang="nl-BE" dirty="0" err="1" smtClean="0"/>
              <a:t>locatiegebonden</a:t>
            </a:r>
            <a:r>
              <a:rPr lang="nl-BE" dirty="0" smtClean="0"/>
              <a:t> beoordeling</a:t>
            </a:r>
          </a:p>
          <a:p>
            <a:pPr lvl="2"/>
            <a:r>
              <a:rPr lang="nl-BE" dirty="0" smtClean="0"/>
              <a:t>grens klein/groot ?</a:t>
            </a:r>
            <a:endParaRPr lang="nl-BE" dirty="0"/>
          </a:p>
          <a:p>
            <a:pPr lvl="2"/>
            <a:endParaRPr lang="nl-BE" i="1" dirty="0">
              <a:solidFill>
                <a:schemeClr val="accent2"/>
              </a:solidFill>
            </a:endParaRPr>
          </a:p>
          <a:p>
            <a:endParaRPr lang="nl-BE" i="1" dirty="0">
              <a:solidFill>
                <a:schemeClr val="accent2"/>
              </a:solidFill>
            </a:endParaRPr>
          </a:p>
          <a:p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VERVOLG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2320" y="4656765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overheid </a:t>
            </a:r>
            <a:r>
              <a:rPr lang="nl-BE" sz="1400" dirty="0" err="1" smtClean="0">
                <a:solidFill>
                  <a:schemeClr val="accent1"/>
                </a:solidFill>
                <a:latin typeface="Trebuchet MS"/>
                <a:cs typeface="Trebuchet MS"/>
              </a:rPr>
              <a:t>vs</a:t>
            </a:r>
            <a:r>
              <a:rPr lang="nl-BE" sz="1400" dirty="0" smtClean="0">
                <a:solidFill>
                  <a:schemeClr val="accent1"/>
                </a:solidFill>
                <a:latin typeface="Trebuchet MS"/>
                <a:cs typeface="Trebuchet MS"/>
              </a:rPr>
              <a:t> sector</a:t>
            </a:r>
            <a:endParaRPr lang="nl-BE" sz="14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8" name="Right Bracket 7"/>
          <p:cNvSpPr/>
          <p:nvPr/>
        </p:nvSpPr>
        <p:spPr>
          <a:xfrm>
            <a:off x="7092280" y="4535542"/>
            <a:ext cx="288032" cy="98169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09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Aanbevelingen BBT-studie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/>
                </a:solidFill>
              </a:rPr>
              <a:t>bijdrage </a:t>
            </a:r>
            <a:r>
              <a:rPr lang="nl-BE" dirty="0">
                <a:solidFill>
                  <a:schemeClr val="accent2"/>
                </a:solidFill>
              </a:rPr>
              <a:t>depositie  </a:t>
            </a:r>
            <a:r>
              <a:rPr lang="nl-BE" dirty="0" smtClean="0">
                <a:solidFill>
                  <a:schemeClr val="accent2"/>
                </a:solidFill>
              </a:rPr>
              <a:t>?</a:t>
            </a:r>
            <a:endParaRPr lang="nl-BE" dirty="0">
              <a:solidFill>
                <a:schemeClr val="accent2"/>
              </a:solidFill>
            </a:endParaRPr>
          </a:p>
          <a:p>
            <a:pPr lvl="1"/>
            <a:r>
              <a:rPr lang="nl-BE" dirty="0"/>
              <a:t>bronnen (eigen activiteiten – omgeving)</a:t>
            </a:r>
          </a:p>
          <a:p>
            <a:pPr lvl="1"/>
            <a:r>
              <a:rPr lang="nl-BE" dirty="0"/>
              <a:t>mogelijke maatregelen </a:t>
            </a:r>
            <a:endParaRPr lang="nl-BE" dirty="0" smtClean="0"/>
          </a:p>
          <a:p>
            <a:pPr lvl="1"/>
            <a:endParaRPr lang="nl-BE" dirty="0"/>
          </a:p>
          <a:p>
            <a:r>
              <a:rPr lang="nl-BE" dirty="0" smtClean="0"/>
              <a:t>kwaliteit afstromend hemelwater </a:t>
            </a:r>
            <a:r>
              <a:rPr lang="nl-BE" dirty="0" smtClean="0">
                <a:solidFill>
                  <a:schemeClr val="accent2"/>
                </a:solidFill>
              </a:rPr>
              <a:t>andere sectoren </a:t>
            </a:r>
            <a:r>
              <a:rPr lang="nl-BE" dirty="0"/>
              <a:t>met buitenopslag ?</a:t>
            </a:r>
          </a:p>
          <a:p>
            <a:pPr lvl="1"/>
            <a:r>
              <a:rPr lang="nl-BE" dirty="0" smtClean="0"/>
              <a:t>noodzaak BBT-analyse ?</a:t>
            </a:r>
          </a:p>
          <a:p>
            <a:pPr lvl="1"/>
            <a:endParaRPr lang="nl-BE" dirty="0"/>
          </a:p>
          <a:p>
            <a:r>
              <a:rPr lang="nl-BE" dirty="0" smtClean="0">
                <a:solidFill>
                  <a:schemeClr val="accent2"/>
                </a:solidFill>
              </a:rPr>
              <a:t>ruimer: kwaliteit </a:t>
            </a:r>
            <a:r>
              <a:rPr lang="nl-BE" dirty="0">
                <a:solidFill>
                  <a:schemeClr val="accent2"/>
                </a:solidFill>
              </a:rPr>
              <a:t>afstromend hemelwater </a:t>
            </a:r>
            <a:r>
              <a:rPr lang="nl-BE" dirty="0"/>
              <a:t>in Vlaanderen in kaart brengen </a:t>
            </a:r>
          </a:p>
          <a:p>
            <a:pPr lvl="1"/>
            <a:r>
              <a:rPr lang="nl-BE" dirty="0"/>
              <a:t>op plaatsen waar verontreiniging door eigen activiteiten mogelijk is</a:t>
            </a:r>
          </a:p>
          <a:p>
            <a:pPr lvl="2"/>
            <a:r>
              <a:rPr lang="nl-BE" dirty="0"/>
              <a:t>bv. buitenopslag</a:t>
            </a:r>
          </a:p>
          <a:p>
            <a:pPr lvl="1"/>
            <a:r>
              <a:rPr lang="nl-BE" dirty="0"/>
              <a:t>op plaatsen waar verontreiniging door activiteiten in de omgeving mogelijk is </a:t>
            </a:r>
          </a:p>
          <a:p>
            <a:pPr lvl="2"/>
            <a:r>
              <a:rPr lang="nl-BE" dirty="0"/>
              <a:t>bv. industriegebied, verkeerswegen, …</a:t>
            </a:r>
          </a:p>
          <a:p>
            <a:pPr lvl="1"/>
            <a:r>
              <a:rPr lang="nl-BE" dirty="0"/>
              <a:t>op plaatsen waar </a:t>
            </a:r>
            <a:r>
              <a:rPr lang="nl-BE" dirty="0" smtClean="0"/>
              <a:t>minder verontreiniging </a:t>
            </a:r>
            <a:r>
              <a:rPr lang="nl-BE" dirty="0"/>
              <a:t>verwacht wordt </a:t>
            </a:r>
          </a:p>
          <a:p>
            <a:pPr lvl="2"/>
            <a:r>
              <a:rPr lang="nl-BE" dirty="0"/>
              <a:t>bv. landelijke omgeving, woongebieden</a:t>
            </a:r>
          </a:p>
          <a:p>
            <a:pPr lvl="2"/>
            <a:endParaRPr lang="nl-BE" dirty="0" smtClean="0"/>
          </a:p>
          <a:p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VERDER ONDERZOEK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Aanbevelingen BBT-studie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totale emissies </a:t>
            </a:r>
            <a:r>
              <a:rPr lang="nl-BE" dirty="0" err="1" smtClean="0"/>
              <a:t>Benzo</a:t>
            </a:r>
            <a:r>
              <a:rPr lang="nl-BE" dirty="0" smtClean="0"/>
              <a:t>(a)</a:t>
            </a:r>
            <a:r>
              <a:rPr lang="nl-BE" dirty="0" err="1" smtClean="0"/>
              <a:t>Pyreen</a:t>
            </a:r>
            <a:r>
              <a:rPr lang="nl-BE" dirty="0" smtClean="0"/>
              <a:t> in Vlaanderen in 2013: </a:t>
            </a:r>
            <a:r>
              <a:rPr lang="nl-BE" dirty="0" smtClean="0">
                <a:solidFill>
                  <a:schemeClr val="accent2"/>
                </a:solidFill>
              </a:rPr>
              <a:t>2006 </a:t>
            </a:r>
            <a:r>
              <a:rPr lang="nl-BE" dirty="0">
                <a:solidFill>
                  <a:schemeClr val="accent2"/>
                </a:solidFill>
              </a:rPr>
              <a:t>kg </a:t>
            </a:r>
            <a:endParaRPr lang="nl-BE" dirty="0" smtClean="0">
              <a:solidFill>
                <a:schemeClr val="accent2"/>
              </a:solidFill>
            </a:endParaRPr>
          </a:p>
          <a:p>
            <a:pPr lvl="1"/>
            <a:r>
              <a:rPr lang="nl-BE" dirty="0" smtClean="0"/>
              <a:t>waarvan 93% door gebouwenverwarming (huishoudens)</a:t>
            </a:r>
          </a:p>
          <a:p>
            <a:pPr lvl="1"/>
            <a:r>
              <a:rPr lang="nl-BE" dirty="0" smtClean="0"/>
              <a:t>Bron VMM, Lozingen naar de lucht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oppervlakte </a:t>
            </a:r>
            <a:r>
              <a:rPr lang="nl-BE" dirty="0"/>
              <a:t>Vlaanderen: </a:t>
            </a:r>
            <a:r>
              <a:rPr lang="nl-BE" dirty="0" smtClean="0"/>
              <a:t>13.522 </a:t>
            </a:r>
            <a:r>
              <a:rPr lang="nl-BE" dirty="0"/>
              <a:t>km</a:t>
            </a:r>
            <a:r>
              <a:rPr lang="nl-BE" baseline="30000" dirty="0"/>
              <a:t>2</a:t>
            </a:r>
          </a:p>
          <a:p>
            <a:endParaRPr lang="nl-BE" dirty="0"/>
          </a:p>
          <a:p>
            <a:r>
              <a:rPr lang="nl-BE" dirty="0" smtClean="0"/>
              <a:t>gemiddelde neerslaghoeveelheid</a:t>
            </a:r>
            <a:r>
              <a:rPr lang="nl-BE" dirty="0"/>
              <a:t>: </a:t>
            </a:r>
            <a:r>
              <a:rPr lang="nl-BE" dirty="0" smtClean="0"/>
              <a:t>800 mm/jaar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theoretisch verwachte (worst case) concentratie B(a)P in hemelwater (gemiddeld):</a:t>
            </a:r>
          </a:p>
          <a:p>
            <a:pPr lvl="1"/>
            <a:r>
              <a:rPr lang="nl-BE" dirty="0" smtClean="0"/>
              <a:t>2006 kg / </a:t>
            </a:r>
            <a:r>
              <a:rPr lang="nl-BE" dirty="0"/>
              <a:t>1,08*10</a:t>
            </a:r>
            <a:r>
              <a:rPr lang="nl-BE" baseline="30000" dirty="0"/>
              <a:t>13</a:t>
            </a:r>
            <a:r>
              <a:rPr lang="nl-BE" dirty="0"/>
              <a:t> </a:t>
            </a:r>
            <a:r>
              <a:rPr lang="nl-BE" dirty="0" smtClean="0"/>
              <a:t>liter = </a:t>
            </a:r>
            <a:r>
              <a:rPr lang="nl-BE" dirty="0" smtClean="0">
                <a:solidFill>
                  <a:schemeClr val="accent2"/>
                </a:solidFill>
              </a:rPr>
              <a:t>0,185 µg/l </a:t>
            </a:r>
          </a:p>
          <a:p>
            <a:pPr lvl="1"/>
            <a:r>
              <a:rPr lang="nl-BE" dirty="0" err="1" smtClean="0"/>
              <a:t>cfr</a:t>
            </a:r>
            <a:r>
              <a:rPr lang="nl-BE" dirty="0" smtClean="0"/>
              <a:t>. ICGS = 0,05 µg/l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Stof tot nadenken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ight Bracket 6"/>
          <p:cNvSpPr/>
          <p:nvPr/>
        </p:nvSpPr>
        <p:spPr>
          <a:xfrm>
            <a:off x="4788024" y="2996952"/>
            <a:ext cx="216024" cy="648072"/>
          </a:xfrm>
          <a:prstGeom prst="righ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29336" y="3068960"/>
            <a:ext cx="369113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dirty="0" smtClean="0"/>
              <a:t>totale hoeveelheid neerslag in Vlaanderen: </a:t>
            </a:r>
            <a:r>
              <a:rPr lang="nl-BE" dirty="0" smtClean="0">
                <a:solidFill>
                  <a:schemeClr val="accent2"/>
                </a:solidFill>
              </a:rPr>
              <a:t>1,08*10</a:t>
            </a:r>
            <a:r>
              <a:rPr lang="nl-BE" baseline="30000" dirty="0" smtClean="0">
                <a:solidFill>
                  <a:schemeClr val="accent2"/>
                </a:solidFill>
              </a:rPr>
              <a:t>13</a:t>
            </a:r>
            <a:r>
              <a:rPr lang="nl-BE" dirty="0" smtClean="0">
                <a:solidFill>
                  <a:schemeClr val="accent2"/>
                </a:solidFill>
              </a:rPr>
              <a:t> liter</a:t>
            </a:r>
            <a:endParaRPr lang="nl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l-BE" dirty="0" smtClean="0"/>
              <a:t>DANK VOOR UW AANDACHT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VRAGEN ?</a:t>
            </a:r>
            <a:endParaRPr lang="nl-BE" dirty="0"/>
          </a:p>
        </p:txBody>
      </p:sp>
      <p:pic>
        <p:nvPicPr>
          <p:cNvPr id="3" name="Picture 2" descr="playing_with_the_rain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861048"/>
            <a:ext cx="2880320" cy="288032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8738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BBT-studie verontreinigd </a:t>
            </a:r>
            <a:r>
              <a:rPr lang="nl-BE" dirty="0" smtClean="0"/>
              <a:t>hemelwater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chemeClr val="accent2"/>
                </a:solidFill>
              </a:rPr>
              <a:t>Hemelwater</a:t>
            </a:r>
            <a:r>
              <a:rPr lang="nl-BE" dirty="0" smtClean="0"/>
              <a:t>: verzamelnaam voor regen, sneeuw en hagel, met inbegrip van dooiwater …</a:t>
            </a:r>
          </a:p>
          <a:p>
            <a:endParaRPr lang="nl-BE" dirty="0"/>
          </a:p>
          <a:p>
            <a:r>
              <a:rPr lang="nl-BE" dirty="0" smtClean="0">
                <a:solidFill>
                  <a:schemeClr val="accent2"/>
                </a:solidFill>
              </a:rPr>
              <a:t>Afvalwater</a:t>
            </a:r>
            <a:r>
              <a:rPr lang="nl-BE" dirty="0" smtClean="0"/>
              <a:t>: verontreinigd water waarvan men zich ontdoet, zich moet ontdoen of de intentie heeft zich van te ontdoen, </a:t>
            </a:r>
            <a:r>
              <a:rPr lang="nl-BE" i="1" dirty="0" smtClean="0"/>
              <a:t>met uitzondering van </a:t>
            </a:r>
            <a:r>
              <a:rPr lang="nl-BE" dirty="0" smtClean="0"/>
              <a:t>hemelwater dat NIET in aanraking is geweest met verontreinigende stoffen</a:t>
            </a:r>
          </a:p>
          <a:p>
            <a:endParaRPr lang="nl-BE" dirty="0"/>
          </a:p>
          <a:p>
            <a:endParaRPr lang="nl-BE" dirty="0" smtClean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endParaRPr lang="nl-BE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Wettelijk kader</a:t>
            </a:r>
          </a:p>
          <a:p>
            <a:r>
              <a:rPr lang="nl-BE" dirty="0" smtClean="0"/>
              <a:t>VLAREM - definities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786350154"/>
              </p:ext>
            </p:extLst>
          </p:nvPr>
        </p:nvGraphicFramePr>
        <p:xfrm>
          <a:off x="1619672" y="3356992"/>
          <a:ext cx="5904656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utoShape 2" descr="Afbeeldingsresultaat voor waterdruppel tekening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6" name="Picture 15" descr="Gotas DE Agua DE Dibujos Animados Ilustración Vectorial Con Gradientes Cada UNO En UNA Capa Ind - Internet Explorer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382" y="4437111"/>
            <a:ext cx="939330" cy="1008113"/>
          </a:xfrm>
          <a:prstGeom prst="rect">
            <a:avLst/>
          </a:prstGeom>
        </p:spPr>
      </p:pic>
      <p:pic>
        <p:nvPicPr>
          <p:cNvPr id="17" name="Picture 16" descr="Gotas DE Agua DE Dibujos Animados Ilustración Vectorial Con Gradientes Cada UNO En UNA Capa Ind - Internet Explorer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96" y="4509120"/>
            <a:ext cx="936104" cy="936104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>
            <a:off x="3961432" y="4008198"/>
            <a:ext cx="1224136" cy="50405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tangle 17"/>
          <p:cNvSpPr/>
          <p:nvPr/>
        </p:nvSpPr>
        <p:spPr>
          <a:xfrm>
            <a:off x="2699792" y="5373216"/>
            <a:ext cx="3744416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algn="ctr">
              <a:spcBef>
                <a:spcPct val="20000"/>
              </a:spcBef>
              <a:buClr>
                <a:schemeClr val="tx1"/>
              </a:buClr>
            </a:pPr>
            <a:r>
              <a:rPr lang="nl-B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dakwater in principe als </a:t>
            </a:r>
            <a:endParaRPr lang="nl-B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" lvl="1" algn="ctr">
              <a:spcBef>
                <a:spcPct val="20000"/>
              </a:spcBef>
              <a:buClr>
                <a:schemeClr val="tx1"/>
              </a:buClr>
            </a:pPr>
            <a:r>
              <a:rPr lang="nl-B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niet </a:t>
            </a:r>
            <a:r>
              <a:rPr lang="nl-B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verontreinigd beschouwd</a:t>
            </a:r>
          </a:p>
        </p:txBody>
      </p:sp>
    </p:spTree>
    <p:extLst>
      <p:ext uri="{BB962C8B-B14F-4D97-AF65-F5344CB8AC3E}">
        <p14:creationId xmlns:p14="http://schemas.microsoft.com/office/powerpoint/2010/main" val="190166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BBT-studie verontreinigd hemelwater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147248" cy="4035779"/>
          </a:xfrm>
        </p:spPr>
        <p:txBody>
          <a:bodyPr>
            <a:normAutofit/>
          </a:bodyPr>
          <a:lstStyle/>
          <a:p>
            <a:r>
              <a:rPr lang="nl-BE" dirty="0" smtClean="0">
                <a:solidFill>
                  <a:schemeClr val="accent2"/>
                </a:solidFill>
              </a:rPr>
              <a:t>buitenopslag van afvalstoffen </a:t>
            </a:r>
            <a:r>
              <a:rPr lang="nl-BE" dirty="0" smtClean="0"/>
              <a:t>(schrootbedrijven, afvalophalers/verwerkers)</a:t>
            </a:r>
            <a:endParaRPr lang="nl-BE" dirty="0"/>
          </a:p>
          <a:p>
            <a:endParaRPr lang="nl-BE" dirty="0" smtClean="0"/>
          </a:p>
          <a:p>
            <a:pPr lvl="1"/>
            <a:r>
              <a:rPr lang="nl-BE" dirty="0" smtClean="0"/>
              <a:t>verontreinigd hemelwater = bedrijfsafvalwater</a:t>
            </a:r>
          </a:p>
          <a:p>
            <a:pPr lvl="1"/>
            <a:r>
              <a:rPr lang="nl-BE" dirty="0" smtClean="0"/>
              <a:t>geen sectorale lozingsnormen</a:t>
            </a:r>
          </a:p>
          <a:p>
            <a:pPr lvl="1"/>
            <a:r>
              <a:rPr lang="nl-BE" dirty="0" smtClean="0"/>
              <a:t>algemene lozingsvoorwaarden van toepassing</a:t>
            </a:r>
          </a:p>
          <a:p>
            <a:pPr lvl="1"/>
            <a:r>
              <a:rPr lang="nl-BE" dirty="0" err="1" smtClean="0"/>
              <a:t>oa</a:t>
            </a:r>
            <a:r>
              <a:rPr lang="nl-BE" dirty="0" smtClean="0"/>
              <a:t> IC gevaarlijke stoffen (metalen, </a:t>
            </a:r>
            <a:r>
              <a:rPr lang="nl-BE" dirty="0" err="1" smtClean="0"/>
              <a:t>PAK’s</a:t>
            </a:r>
            <a:r>
              <a:rPr lang="nl-BE" dirty="0" smtClean="0"/>
              <a:t>, …) – tenzij anders vermeld in de vergunning</a:t>
            </a:r>
          </a:p>
          <a:p>
            <a:endParaRPr lang="nl-BE" dirty="0"/>
          </a:p>
          <a:p>
            <a:r>
              <a:rPr lang="nl-BE" dirty="0" smtClean="0"/>
              <a:t>vaststelling van gebreken door </a:t>
            </a:r>
            <a:r>
              <a:rPr lang="nl-BE" dirty="0" smtClean="0">
                <a:solidFill>
                  <a:schemeClr val="accent2"/>
                </a:solidFill>
              </a:rPr>
              <a:t>AMI</a:t>
            </a:r>
          </a:p>
          <a:p>
            <a:pPr lvl="1"/>
            <a:r>
              <a:rPr lang="nl-BE" dirty="0" smtClean="0"/>
              <a:t>(hoge) overschrijdingen van ICGS in diverse bedrijven</a:t>
            </a:r>
          </a:p>
          <a:p>
            <a:pPr lvl="1"/>
            <a:endParaRPr lang="nl-BE" dirty="0"/>
          </a:p>
          <a:p>
            <a:r>
              <a:rPr lang="nl-BE" dirty="0" smtClean="0">
                <a:solidFill>
                  <a:schemeClr val="accent2"/>
                </a:solidFill>
              </a:rPr>
              <a:t>vraag FEBEM/COBEREC </a:t>
            </a:r>
            <a:r>
              <a:rPr lang="nl-BE" dirty="0" smtClean="0"/>
              <a:t>aan stuurgroep voor BBT-studie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Aanleiding</a:t>
            </a:r>
            <a:endParaRPr lang="nl-BE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BBT-studie verontreinigd hemelwater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vergroten </a:t>
            </a:r>
            <a:r>
              <a:rPr lang="nl-NL" dirty="0"/>
              <a:t>van kennis over de </a:t>
            </a:r>
            <a:r>
              <a:rPr lang="nl-NL" dirty="0">
                <a:solidFill>
                  <a:schemeClr val="accent2"/>
                </a:solidFill>
              </a:rPr>
              <a:t>samenstelling</a:t>
            </a:r>
            <a:r>
              <a:rPr lang="nl-NL" dirty="0"/>
              <a:t> van afstromend hemelwater op terreinen van afvalopslagbedrijven en de </a:t>
            </a:r>
            <a:r>
              <a:rPr lang="nl-NL" dirty="0">
                <a:solidFill>
                  <a:schemeClr val="accent2"/>
                </a:solidFill>
              </a:rPr>
              <a:t>factoren</a:t>
            </a:r>
            <a:r>
              <a:rPr lang="nl-NL" b="1" dirty="0"/>
              <a:t> </a:t>
            </a:r>
            <a:r>
              <a:rPr lang="nl-NL" dirty="0"/>
              <a:t>die dit </a:t>
            </a:r>
            <a:r>
              <a:rPr lang="nl-NL" dirty="0" smtClean="0"/>
              <a:t>beïnvloeden</a:t>
            </a:r>
          </a:p>
          <a:p>
            <a:pPr lvl="1"/>
            <a:r>
              <a:rPr lang="nl-NL" dirty="0" smtClean="0"/>
              <a:t>bronnen van verontreiniging</a:t>
            </a:r>
          </a:p>
          <a:p>
            <a:pPr lvl="0"/>
            <a:endParaRPr lang="nl-BE" dirty="0"/>
          </a:p>
          <a:p>
            <a:pPr lvl="0"/>
            <a:r>
              <a:rPr lang="nl-NL" dirty="0" err="1"/>
              <a:t>oplijsten</a:t>
            </a:r>
            <a:r>
              <a:rPr lang="nl-NL" dirty="0"/>
              <a:t> van beschikbare</a:t>
            </a:r>
            <a:r>
              <a:rPr lang="nl-NL" b="1" dirty="0"/>
              <a:t> </a:t>
            </a:r>
            <a:r>
              <a:rPr lang="nl-NL" dirty="0">
                <a:solidFill>
                  <a:schemeClr val="accent2"/>
                </a:solidFill>
              </a:rPr>
              <a:t>milieuvriendelijke technieken </a:t>
            </a:r>
            <a:endParaRPr lang="nl-NL" dirty="0" smtClean="0">
              <a:solidFill>
                <a:schemeClr val="accent2"/>
              </a:solidFill>
            </a:endParaRPr>
          </a:p>
          <a:p>
            <a:pPr lvl="1"/>
            <a:r>
              <a:rPr lang="nl-BE" dirty="0" smtClean="0"/>
              <a:t>om </a:t>
            </a:r>
            <a:r>
              <a:rPr lang="nl-BE" dirty="0"/>
              <a:t>verontreiniging te </a:t>
            </a:r>
            <a:r>
              <a:rPr lang="nl-BE" dirty="0" smtClean="0"/>
              <a:t>voorkomen (preventief)</a:t>
            </a:r>
          </a:p>
          <a:p>
            <a:pPr lvl="1"/>
            <a:r>
              <a:rPr lang="nl-BE" dirty="0" smtClean="0"/>
              <a:t>of te beperken (end-of-pipe)</a:t>
            </a:r>
          </a:p>
          <a:p>
            <a:pPr lvl="1"/>
            <a:endParaRPr lang="nl-BE" dirty="0"/>
          </a:p>
          <a:p>
            <a:pPr lvl="0"/>
            <a:r>
              <a:rPr lang="nl-NL" dirty="0"/>
              <a:t>selecteren van de </a:t>
            </a:r>
            <a:r>
              <a:rPr lang="nl-NL" dirty="0" smtClean="0">
                <a:solidFill>
                  <a:schemeClr val="accent2"/>
                </a:solidFill>
              </a:rPr>
              <a:t>BBT</a:t>
            </a:r>
          </a:p>
          <a:p>
            <a:pPr lvl="0"/>
            <a:endParaRPr lang="nl-BE" dirty="0">
              <a:solidFill>
                <a:schemeClr val="accent2"/>
              </a:solidFill>
            </a:endParaRPr>
          </a:p>
          <a:p>
            <a:pPr lvl="0"/>
            <a:r>
              <a:rPr lang="nl-NL" dirty="0"/>
              <a:t>formuleren van een voorstel voor </a:t>
            </a:r>
            <a:r>
              <a:rPr lang="nl-NL" dirty="0">
                <a:solidFill>
                  <a:schemeClr val="accent2"/>
                </a:solidFill>
              </a:rPr>
              <a:t>vergunningsaanpak </a:t>
            </a:r>
            <a:r>
              <a:rPr lang="nl-NL" dirty="0"/>
              <a:t>voor lozing van verontreinigd </a:t>
            </a:r>
            <a:r>
              <a:rPr lang="nl-NL" dirty="0" smtClean="0"/>
              <a:t>hemelwater</a:t>
            </a:r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Doelstellingen 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BBT-studie verontreinigd hemelwater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1336" y="1124744"/>
            <a:ext cx="7427168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dirty="0"/>
              <a:t>2009: eerste </a:t>
            </a:r>
            <a:r>
              <a:rPr lang="nl-BE" dirty="0" smtClean="0"/>
              <a:t>start BBT-studie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2010: </a:t>
            </a:r>
            <a:r>
              <a:rPr lang="nl-BE" dirty="0">
                <a:solidFill>
                  <a:schemeClr val="accent3"/>
                </a:solidFill>
              </a:rPr>
              <a:t>discussies meetcampagne</a:t>
            </a:r>
            <a:r>
              <a:rPr lang="nl-BE" dirty="0"/>
              <a:t>, geen financiering, geen data</a:t>
            </a:r>
          </a:p>
          <a:p>
            <a:pPr>
              <a:lnSpc>
                <a:spcPct val="150000"/>
              </a:lnSpc>
            </a:pPr>
            <a:r>
              <a:rPr lang="nl-BE" dirty="0"/>
              <a:t>2011-2012: </a:t>
            </a:r>
            <a:r>
              <a:rPr lang="nl-BE" dirty="0">
                <a:solidFill>
                  <a:schemeClr val="accent2"/>
                </a:solidFill>
              </a:rPr>
              <a:t>1</a:t>
            </a:r>
            <a:r>
              <a:rPr lang="nl-BE" baseline="30000" dirty="0">
                <a:solidFill>
                  <a:schemeClr val="accent2"/>
                </a:solidFill>
              </a:rPr>
              <a:t>ste</a:t>
            </a:r>
            <a:r>
              <a:rPr lang="nl-BE" dirty="0">
                <a:solidFill>
                  <a:schemeClr val="accent2"/>
                </a:solidFill>
              </a:rPr>
              <a:t> meetcampagne door </a:t>
            </a:r>
            <a:r>
              <a:rPr lang="nl-BE" dirty="0" smtClean="0">
                <a:solidFill>
                  <a:schemeClr val="accent2"/>
                </a:solidFill>
              </a:rPr>
              <a:t>VMM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BE" dirty="0"/>
              <a:t>sept 2012: nieuwe start BBT-studie, </a:t>
            </a:r>
            <a:r>
              <a:rPr lang="nl-BE" dirty="0">
                <a:solidFill>
                  <a:schemeClr val="accent3"/>
                </a:solidFill>
              </a:rPr>
              <a:t>BC1</a:t>
            </a:r>
          </a:p>
          <a:p>
            <a:pPr>
              <a:lnSpc>
                <a:spcPct val="150000"/>
              </a:lnSpc>
            </a:pPr>
            <a:r>
              <a:rPr lang="nl-BE" dirty="0"/>
              <a:t>okt 2012: start </a:t>
            </a:r>
            <a:r>
              <a:rPr lang="nl-BE" dirty="0">
                <a:solidFill>
                  <a:schemeClr val="accent2"/>
                </a:solidFill>
              </a:rPr>
              <a:t>REWARE-project (HOWEST)</a:t>
            </a:r>
          </a:p>
          <a:p>
            <a:pPr>
              <a:lnSpc>
                <a:spcPct val="150000"/>
              </a:lnSpc>
            </a:pPr>
            <a:r>
              <a:rPr lang="nl-BE" dirty="0"/>
              <a:t>juni 2013: </a:t>
            </a:r>
            <a:r>
              <a:rPr lang="nl-BE" dirty="0">
                <a:solidFill>
                  <a:schemeClr val="accent3"/>
                </a:solidFill>
              </a:rPr>
              <a:t>BC2</a:t>
            </a:r>
          </a:p>
          <a:p>
            <a:pPr>
              <a:lnSpc>
                <a:spcPct val="150000"/>
              </a:lnSpc>
            </a:pPr>
            <a:r>
              <a:rPr lang="nl-BE" dirty="0"/>
              <a:t>september 2013: </a:t>
            </a:r>
            <a:r>
              <a:rPr lang="nl-BE" dirty="0">
                <a:solidFill>
                  <a:schemeClr val="accent2"/>
                </a:solidFill>
              </a:rPr>
              <a:t>2</a:t>
            </a:r>
            <a:r>
              <a:rPr lang="nl-BE" baseline="30000" dirty="0">
                <a:solidFill>
                  <a:schemeClr val="accent2"/>
                </a:solidFill>
              </a:rPr>
              <a:t>de</a:t>
            </a:r>
            <a:r>
              <a:rPr lang="nl-BE" dirty="0">
                <a:solidFill>
                  <a:schemeClr val="accent2"/>
                </a:solidFill>
              </a:rPr>
              <a:t> meetcampagne VMM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mei </a:t>
            </a:r>
            <a:r>
              <a:rPr lang="nl-BE" dirty="0"/>
              <a:t>2014: </a:t>
            </a:r>
            <a:r>
              <a:rPr lang="nl-BE" dirty="0">
                <a:solidFill>
                  <a:schemeClr val="accent3"/>
                </a:solidFill>
              </a:rPr>
              <a:t>BC3</a:t>
            </a:r>
          </a:p>
          <a:p>
            <a:pPr>
              <a:lnSpc>
                <a:spcPct val="150000"/>
              </a:lnSpc>
            </a:pPr>
            <a:r>
              <a:rPr lang="nl-BE" dirty="0"/>
              <a:t>okt 2014: REWARE-eindrapport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dec </a:t>
            </a:r>
            <a:r>
              <a:rPr lang="nl-BE" dirty="0"/>
              <a:t>2014: </a:t>
            </a:r>
            <a:r>
              <a:rPr lang="nl-BE" dirty="0" smtClean="0">
                <a:solidFill>
                  <a:schemeClr val="accent3"/>
                </a:solidFill>
              </a:rPr>
              <a:t>BC4</a:t>
            </a:r>
          </a:p>
          <a:p>
            <a:pPr>
              <a:lnSpc>
                <a:spcPct val="150000"/>
              </a:lnSpc>
            </a:pPr>
            <a:r>
              <a:rPr lang="nl-BE" dirty="0"/>
              <a:t>juni 2015: </a:t>
            </a:r>
            <a:r>
              <a:rPr lang="nl-BE" dirty="0">
                <a:solidFill>
                  <a:schemeClr val="accent3"/>
                </a:solidFill>
              </a:rPr>
              <a:t>BC5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juli </a:t>
            </a:r>
            <a:r>
              <a:rPr lang="nl-BE" dirty="0"/>
              <a:t>2015: finale draft </a:t>
            </a:r>
            <a:endParaRPr lang="nl-BE" dirty="0" smtClean="0"/>
          </a:p>
          <a:p>
            <a:pPr>
              <a:lnSpc>
                <a:spcPct val="150000"/>
              </a:lnSpc>
            </a:pPr>
            <a:r>
              <a:rPr lang="nl-BE" dirty="0" smtClean="0"/>
              <a:t>okt 2015: </a:t>
            </a:r>
            <a:r>
              <a:rPr lang="nl-BE" dirty="0" err="1" smtClean="0"/>
              <a:t>herziene</a:t>
            </a:r>
            <a:r>
              <a:rPr lang="nl-BE" dirty="0" smtClean="0"/>
              <a:t> finale draft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" name="Down Arrow 15"/>
          <p:cNvSpPr/>
          <p:nvPr/>
        </p:nvSpPr>
        <p:spPr bwMode="auto">
          <a:xfrm>
            <a:off x="1124696" y="1340768"/>
            <a:ext cx="484632" cy="4392488"/>
          </a:xfrm>
          <a:prstGeom prst="downArrow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696" y="2399942"/>
            <a:ext cx="1502976" cy="2346147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marL="0" lvl="1" algn="ctr">
              <a:lnSpc>
                <a:spcPts val="1800"/>
              </a:lnSpc>
            </a:pPr>
            <a:r>
              <a:rPr lang="nl-BE" sz="1400" dirty="0">
                <a:solidFill>
                  <a:srgbClr val="4C4C4C"/>
                </a:solidFill>
                <a:latin typeface="Trebuchet MS"/>
                <a:cs typeface="Trebuchet MS"/>
              </a:rPr>
              <a:t>Literatuurstudie</a:t>
            </a:r>
          </a:p>
          <a:p>
            <a:pPr marL="0" lvl="1" algn="ctr">
              <a:lnSpc>
                <a:spcPts val="1800"/>
              </a:lnSpc>
            </a:pPr>
            <a:r>
              <a:rPr lang="nl-BE" sz="1400" dirty="0" smtClean="0">
                <a:solidFill>
                  <a:srgbClr val="4C4C4C"/>
                </a:solidFill>
                <a:latin typeface="Trebuchet MS"/>
                <a:cs typeface="Trebuchet MS"/>
              </a:rPr>
              <a:t>Bedrijfsbezoeken</a:t>
            </a:r>
            <a:endParaRPr lang="nl-BE" sz="1400" dirty="0">
              <a:solidFill>
                <a:srgbClr val="4C4C4C"/>
              </a:solidFill>
              <a:latin typeface="Trebuchet MS"/>
              <a:cs typeface="Trebuchet MS"/>
            </a:endParaRPr>
          </a:p>
          <a:p>
            <a:pPr marL="0" lvl="1" algn="ctr">
              <a:lnSpc>
                <a:spcPts val="1800"/>
              </a:lnSpc>
            </a:pPr>
            <a:r>
              <a:rPr lang="nl-BE" sz="1400" dirty="0" err="1">
                <a:solidFill>
                  <a:srgbClr val="4C4C4C"/>
                </a:solidFill>
                <a:latin typeface="Trebuchet MS"/>
                <a:cs typeface="Trebuchet MS"/>
              </a:rPr>
              <a:t>Aanalyse</a:t>
            </a:r>
            <a:r>
              <a:rPr lang="nl-BE" sz="1400" dirty="0">
                <a:solidFill>
                  <a:srgbClr val="4C4C4C"/>
                </a:solidFill>
                <a:latin typeface="Trebuchet MS"/>
                <a:cs typeface="Trebuchet MS"/>
              </a:rPr>
              <a:t> lozingsdata</a:t>
            </a:r>
          </a:p>
          <a:p>
            <a:pPr marL="0" lvl="1" algn="ctr">
              <a:lnSpc>
                <a:spcPts val="1800"/>
              </a:lnSpc>
            </a:pPr>
            <a:r>
              <a:rPr lang="nl-BE" sz="1400" dirty="0">
                <a:solidFill>
                  <a:srgbClr val="4C4C4C"/>
                </a:solidFill>
                <a:latin typeface="Trebuchet MS"/>
                <a:cs typeface="Trebuchet MS"/>
              </a:rPr>
              <a:t>Aanpak buitenland</a:t>
            </a:r>
          </a:p>
          <a:p>
            <a:pPr marL="0" lvl="1" algn="ctr"/>
            <a:endParaRPr lang="nl-BE" sz="1400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marL="0" lvl="1" algn="ctr">
              <a:lnSpc>
                <a:spcPts val="1400"/>
              </a:lnSpc>
            </a:pPr>
            <a:endParaRPr lang="nl-BE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179512" y="1052850"/>
            <a:ext cx="734384" cy="935990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251520" y="1115460"/>
            <a:ext cx="598698" cy="50869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6717406"/>
              <a:satOff val="2740"/>
              <a:lumOff val="587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36225" y="1624158"/>
            <a:ext cx="598698" cy="266747"/>
            <a:chOff x="479175" y="2853676"/>
            <a:chExt cx="1197396" cy="533494"/>
          </a:xfrm>
        </p:grpSpPr>
        <p:sp>
          <p:nvSpPr>
            <p:cNvPr id="22" name="Rectangle 21"/>
            <p:cNvSpPr/>
            <p:nvPr/>
          </p:nvSpPr>
          <p:spPr>
            <a:xfrm>
              <a:off x="479175" y="2853676"/>
              <a:ext cx="1197396" cy="4226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479175" y="2964560"/>
              <a:ext cx="1197396" cy="422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800" kern="1200" dirty="0" smtClean="0"/>
                <a:t>Liesbet Van den Abeele</a:t>
              </a:r>
              <a:endParaRPr lang="nl-BE" sz="800" kern="1200" dirty="0"/>
            </a:p>
          </p:txBody>
        </p:sp>
      </p:grpSp>
      <p:sp>
        <p:nvSpPr>
          <p:cNvPr id="24" name="Rectangle 23"/>
          <p:cNvSpPr>
            <a:spLocks noChangeAspect="1"/>
          </p:cNvSpPr>
          <p:nvPr/>
        </p:nvSpPr>
        <p:spPr>
          <a:xfrm>
            <a:off x="179512" y="2348994"/>
            <a:ext cx="734384" cy="935990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12773" y="2920302"/>
            <a:ext cx="598698" cy="292674"/>
            <a:chOff x="479175" y="2853676"/>
            <a:chExt cx="1197396" cy="585348"/>
          </a:xfrm>
        </p:grpSpPr>
        <p:sp>
          <p:nvSpPr>
            <p:cNvPr id="27" name="Rectangle 26"/>
            <p:cNvSpPr/>
            <p:nvPr/>
          </p:nvSpPr>
          <p:spPr>
            <a:xfrm>
              <a:off x="479175" y="2853676"/>
              <a:ext cx="1197396" cy="4226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479175" y="3016414"/>
              <a:ext cx="1197396" cy="422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800" kern="1200" dirty="0" smtClean="0"/>
                <a:t>Els Verachtert</a:t>
              </a:r>
              <a:endParaRPr lang="nl-BE" sz="800" kern="1200" dirty="0"/>
            </a:p>
          </p:txBody>
        </p:sp>
      </p:grpSp>
      <p:pic>
        <p:nvPicPr>
          <p:cNvPr id="1026" name="Picture 2" descr="User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3"/>
          <a:stretch/>
        </p:blipFill>
        <p:spPr bwMode="auto">
          <a:xfrm>
            <a:off x="224138" y="2448706"/>
            <a:ext cx="609563" cy="50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>
            <a:spLocks noChangeAspect="1"/>
          </p:cNvSpPr>
          <p:nvPr/>
        </p:nvSpPr>
        <p:spPr>
          <a:xfrm>
            <a:off x="179512" y="3861276"/>
            <a:ext cx="734384" cy="935990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212773" y="4432584"/>
            <a:ext cx="598698" cy="266747"/>
            <a:chOff x="479175" y="2853676"/>
            <a:chExt cx="1197396" cy="533494"/>
          </a:xfrm>
        </p:grpSpPr>
        <p:sp>
          <p:nvSpPr>
            <p:cNvPr id="32" name="Rectangle 31"/>
            <p:cNvSpPr/>
            <p:nvPr/>
          </p:nvSpPr>
          <p:spPr>
            <a:xfrm>
              <a:off x="479175" y="2853676"/>
              <a:ext cx="1197396" cy="4226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479175" y="2964560"/>
              <a:ext cx="1197396" cy="422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800" kern="1200" dirty="0" smtClean="0"/>
                <a:t>Sander Vander Aa</a:t>
              </a:r>
              <a:endParaRPr lang="nl-BE" sz="800" kern="12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37153" y="3883731"/>
            <a:ext cx="639561" cy="54885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076110"/>
              <a:satOff val="4109"/>
              <a:lumOff val="881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179512" y="4869274"/>
            <a:ext cx="734384" cy="935990"/>
          </a:xfrm>
          <a:prstGeom prst="rect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28886" y="5466623"/>
            <a:ext cx="685010" cy="266747"/>
            <a:chOff x="479175" y="2853676"/>
            <a:chExt cx="1370020" cy="533494"/>
          </a:xfrm>
        </p:grpSpPr>
        <p:sp>
          <p:nvSpPr>
            <p:cNvPr id="37" name="Rectangle 36"/>
            <p:cNvSpPr/>
            <p:nvPr/>
          </p:nvSpPr>
          <p:spPr>
            <a:xfrm>
              <a:off x="479175" y="2853676"/>
              <a:ext cx="1197396" cy="4226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479175" y="2964560"/>
              <a:ext cx="1370020" cy="422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800" kern="1200" dirty="0" smtClean="0"/>
                <a:t>Diane Huybrechts</a:t>
              </a:r>
              <a:endParaRPr lang="nl-BE" sz="800" kern="1200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24138" y="4929368"/>
            <a:ext cx="645366" cy="58797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ular Callout 6"/>
          <p:cNvSpPr/>
          <p:nvPr/>
        </p:nvSpPr>
        <p:spPr>
          <a:xfrm>
            <a:off x="6182832" y="1882329"/>
            <a:ext cx="1972316" cy="720080"/>
          </a:xfrm>
          <a:prstGeom prst="wedgeRoundRectCallout">
            <a:avLst>
              <a:gd name="adj1" fmla="val -81628"/>
              <a:gd name="adj2" fmla="val -2135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1900"/>
              </a:lnSpc>
            </a:pPr>
            <a:r>
              <a:rPr lang="nl-BE" sz="1400" dirty="0">
                <a:solidFill>
                  <a:schemeClr val="tx1"/>
                </a:solidFill>
              </a:rPr>
              <a:t>8 bedrijven</a:t>
            </a:r>
          </a:p>
          <a:p>
            <a:pPr lvl="0">
              <a:lnSpc>
                <a:spcPts val="1900"/>
              </a:lnSpc>
            </a:pPr>
            <a:r>
              <a:rPr lang="nl-BE" sz="1400" dirty="0" smtClean="0">
                <a:solidFill>
                  <a:schemeClr val="tx1"/>
                </a:solidFill>
              </a:rPr>
              <a:t>enkel </a:t>
            </a:r>
            <a:r>
              <a:rPr lang="nl-BE" sz="1400" dirty="0">
                <a:solidFill>
                  <a:schemeClr val="tx1"/>
                </a:solidFill>
              </a:rPr>
              <a:t>effluent</a:t>
            </a:r>
          </a:p>
        </p:txBody>
      </p:sp>
      <p:sp>
        <p:nvSpPr>
          <p:cNvPr id="41" name="Rounded Rectangular Callout 40"/>
          <p:cNvSpPr/>
          <p:nvPr/>
        </p:nvSpPr>
        <p:spPr>
          <a:xfrm>
            <a:off x="6179055" y="2852936"/>
            <a:ext cx="2569409" cy="720080"/>
          </a:xfrm>
          <a:prstGeom prst="wedgeRoundRectCallout">
            <a:avLst>
              <a:gd name="adj1" fmla="val -72381"/>
              <a:gd name="adj2" fmla="val -5490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1900"/>
              </a:lnSpc>
            </a:pPr>
            <a:r>
              <a:rPr lang="nl-BE" sz="1400" dirty="0" smtClean="0">
                <a:solidFill>
                  <a:schemeClr val="tx1"/>
                </a:solidFill>
              </a:rPr>
              <a:t>3 kernbedrijven (schroot)</a:t>
            </a:r>
            <a:endParaRPr lang="nl-BE" sz="1400" dirty="0">
              <a:solidFill>
                <a:schemeClr val="tx1"/>
              </a:solidFill>
            </a:endParaRPr>
          </a:p>
          <a:p>
            <a:pPr lvl="0">
              <a:lnSpc>
                <a:spcPts val="1900"/>
              </a:lnSpc>
            </a:pPr>
            <a:r>
              <a:rPr lang="nl-BE" sz="1400" dirty="0" smtClean="0">
                <a:solidFill>
                  <a:schemeClr val="tx1"/>
                </a:solidFill>
              </a:rPr>
              <a:t>labotesten en </a:t>
            </a:r>
            <a:r>
              <a:rPr lang="nl-BE" sz="1400" dirty="0" err="1" smtClean="0">
                <a:solidFill>
                  <a:schemeClr val="tx1"/>
                </a:solidFill>
              </a:rPr>
              <a:t>pilootinstall</a:t>
            </a:r>
            <a:r>
              <a:rPr lang="nl-BE" sz="1400" dirty="0" smtClean="0">
                <a:solidFill>
                  <a:schemeClr val="tx1"/>
                </a:solidFill>
              </a:rPr>
              <a:t>.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6189829" y="3861048"/>
            <a:ext cx="2569409" cy="720080"/>
          </a:xfrm>
          <a:prstGeom prst="wedgeRoundRectCallout">
            <a:avLst>
              <a:gd name="adj1" fmla="val -73388"/>
              <a:gd name="adj2" fmla="val -6568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1900"/>
              </a:lnSpc>
            </a:pPr>
            <a:r>
              <a:rPr lang="nl-BE" sz="1400" dirty="0" smtClean="0">
                <a:solidFill>
                  <a:schemeClr val="tx1"/>
                </a:solidFill>
              </a:rPr>
              <a:t>7 bedrijven </a:t>
            </a:r>
          </a:p>
          <a:p>
            <a:pPr lvl="0">
              <a:lnSpc>
                <a:spcPts val="1900"/>
              </a:lnSpc>
            </a:pPr>
            <a:r>
              <a:rPr lang="nl-BE" sz="1400" dirty="0" smtClean="0">
                <a:solidFill>
                  <a:schemeClr val="tx1"/>
                </a:solidFill>
              </a:rPr>
              <a:t>voor en na WZI</a:t>
            </a:r>
          </a:p>
          <a:p>
            <a:pPr lvl="0">
              <a:lnSpc>
                <a:spcPts val="1900"/>
              </a:lnSpc>
            </a:pPr>
            <a:r>
              <a:rPr lang="nl-BE" sz="1400" dirty="0" smtClean="0">
                <a:solidFill>
                  <a:schemeClr val="tx1"/>
                </a:solidFill>
              </a:rPr>
              <a:t>totale en opgeloste fractie</a:t>
            </a:r>
            <a:endParaRPr lang="nl-B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BBT-studie verontreinigd hemelwater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buitenopslag van afvalstoffen</a:t>
            </a:r>
          </a:p>
          <a:p>
            <a:pPr lvl="1"/>
            <a:r>
              <a:rPr lang="nl-NL" dirty="0" smtClean="0"/>
              <a:t>schroot</a:t>
            </a:r>
          </a:p>
          <a:p>
            <a:pPr lvl="1"/>
            <a:r>
              <a:rPr lang="nl-NL" dirty="0" smtClean="0"/>
              <a:t>glas</a:t>
            </a:r>
          </a:p>
          <a:p>
            <a:pPr lvl="1"/>
            <a:r>
              <a:rPr lang="nl-NL" dirty="0" smtClean="0"/>
              <a:t>hout</a:t>
            </a:r>
          </a:p>
          <a:p>
            <a:pPr lvl="1"/>
            <a:r>
              <a:rPr lang="nl-NL" dirty="0" smtClean="0"/>
              <a:t>PMD</a:t>
            </a:r>
          </a:p>
          <a:p>
            <a:pPr lvl="1"/>
            <a:r>
              <a:rPr lang="nl-NL" dirty="0" smtClean="0"/>
              <a:t>lege vaten</a:t>
            </a:r>
          </a:p>
          <a:p>
            <a:pPr lvl="1"/>
            <a:r>
              <a:rPr lang="nl-NL" dirty="0" smtClean="0"/>
              <a:t>plastics</a:t>
            </a:r>
          </a:p>
          <a:p>
            <a:pPr lvl="1"/>
            <a:r>
              <a:rPr lang="nl-NL" dirty="0" smtClean="0"/>
              <a:t>gemengd industrieel afval</a:t>
            </a:r>
          </a:p>
          <a:p>
            <a:pPr lvl="1"/>
            <a:r>
              <a:rPr lang="nl-NL" dirty="0" smtClean="0"/>
              <a:t>bouw- en slooppuin</a:t>
            </a:r>
          </a:p>
          <a:p>
            <a:endParaRPr lang="nl-NL" dirty="0"/>
          </a:p>
          <a:p>
            <a:r>
              <a:rPr lang="nl-NL" dirty="0" smtClean="0"/>
              <a:t>buiten scope: afvalverwerkende activiteiten</a:t>
            </a:r>
          </a:p>
          <a:p>
            <a:pPr lvl="1"/>
            <a:endParaRPr lang="nl-NL" dirty="0"/>
          </a:p>
          <a:p>
            <a:pPr>
              <a:buClr>
                <a:schemeClr val="bg1"/>
              </a:buClr>
            </a:pPr>
            <a:r>
              <a:rPr lang="nl-NL" dirty="0" smtClean="0"/>
              <a:t>problematiek verontreinigd hemelwater niet beperkt tot afvalopslag</a:t>
            </a:r>
          </a:p>
          <a:p>
            <a:pPr lvl="1"/>
            <a:r>
              <a:rPr lang="nl-NL" dirty="0" err="1" smtClean="0"/>
              <a:t>cfr</a:t>
            </a:r>
            <a:r>
              <a:rPr lang="nl-NL" dirty="0" smtClean="0"/>
              <a:t>. aanbevelingen aanpak andere sectoren</a:t>
            </a:r>
          </a:p>
          <a:p>
            <a:pPr lvl="1"/>
            <a:endParaRPr lang="nl-NL" dirty="0" smtClean="0"/>
          </a:p>
          <a:p>
            <a:pPr lvl="0"/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Scope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ight Bracket 6"/>
          <p:cNvSpPr/>
          <p:nvPr/>
        </p:nvSpPr>
        <p:spPr>
          <a:xfrm>
            <a:off x="4211960" y="2276872"/>
            <a:ext cx="216024" cy="1872208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4788024" y="2627910"/>
            <a:ext cx="266429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nl-BE" sz="1400" dirty="0">
                <a:solidFill>
                  <a:srgbClr val="4C4C4C"/>
                </a:solidFill>
                <a:latin typeface="Trebuchet MS"/>
                <a:cs typeface="Trebuchet MS"/>
              </a:rPr>
              <a:t>mono/</a:t>
            </a:r>
            <a:r>
              <a:rPr lang="nl-BE" sz="1400" dirty="0" err="1">
                <a:solidFill>
                  <a:srgbClr val="4C4C4C"/>
                </a:solidFill>
                <a:latin typeface="Trebuchet MS"/>
                <a:cs typeface="Trebuchet MS"/>
              </a:rPr>
              <a:t>multi</a:t>
            </a:r>
            <a:r>
              <a:rPr lang="nl-BE" sz="1400" dirty="0">
                <a:solidFill>
                  <a:srgbClr val="4C4C4C"/>
                </a:solidFill>
                <a:latin typeface="Trebuchet MS"/>
                <a:cs typeface="Trebuchet MS"/>
              </a:rPr>
              <a:t> opslag</a:t>
            </a:r>
          </a:p>
          <a:p>
            <a:pPr>
              <a:spcBef>
                <a:spcPct val="20000"/>
              </a:spcBef>
              <a:buClr>
                <a:schemeClr val="tx1"/>
              </a:buClr>
            </a:pPr>
            <a:endParaRPr lang="nl-BE" sz="1400" dirty="0">
              <a:solidFill>
                <a:srgbClr val="4C4C4C"/>
              </a:solidFill>
              <a:latin typeface="Trebuchet MS"/>
              <a:cs typeface="Trebuchet MS"/>
            </a:endParaRPr>
          </a:p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nl-BE" sz="1400" dirty="0">
                <a:solidFill>
                  <a:srgbClr val="4C4C4C"/>
                </a:solidFill>
                <a:latin typeface="Trebuchet MS"/>
                <a:cs typeface="Trebuchet MS"/>
              </a:rPr>
              <a:t>incl. containerparken</a:t>
            </a:r>
          </a:p>
          <a:p>
            <a:endParaRPr lang="nl-BE" sz="1400" dirty="0">
              <a:solidFill>
                <a:schemeClr val="accent1"/>
              </a:solidFill>
              <a:latin typeface="Trebuchet MS"/>
              <a:cs typeface="Trebuchet MS"/>
            </a:endParaRPr>
          </a:p>
          <a:p>
            <a:endParaRPr lang="nl-BE" sz="14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041" y="4725144"/>
            <a:ext cx="439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35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Problematiek verontreinigd hemelwater</a:t>
            </a:r>
            <a:br>
              <a:rPr lang="nl-BE" dirty="0" smtClean="0"/>
            </a:br>
            <a:r>
              <a:rPr lang="nl-BE" dirty="0" smtClean="0"/>
              <a:t>Wat hebben we geleerd 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31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843808" y="2636912"/>
            <a:ext cx="6192688" cy="3326120"/>
            <a:chOff x="2555776" y="2492896"/>
            <a:chExt cx="6336704" cy="3398427"/>
          </a:xfrm>
        </p:grpSpPr>
        <p:pic>
          <p:nvPicPr>
            <p:cNvPr id="24" name="Picture 10" descr="https://encrypted-tbn3.gstatic.com/images?q=tbn:ANd9GcT1so19ugmfMXB-fKt9gnETOn0LTu0ojFrO7uhXhBFOw6naiIJ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991" y="2492896"/>
              <a:ext cx="2011276" cy="1379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Factory icon imag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55776" y="4467049"/>
              <a:ext cx="1938476" cy="683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4178232" y="2930406"/>
              <a:ext cx="1623453" cy="660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200" dirty="0"/>
                <a:t>s</a:t>
              </a:r>
              <a:r>
                <a:rPr lang="nl-BE" sz="1200" dirty="0" smtClean="0"/>
                <a:t>tofdeeltjes met verontreinigingen (metalen, </a:t>
              </a:r>
              <a:r>
                <a:rPr lang="nl-BE" sz="1200" dirty="0" err="1" smtClean="0"/>
                <a:t>PAK’s</a:t>
              </a:r>
              <a:r>
                <a:rPr lang="nl-BE" sz="1200" dirty="0" smtClean="0"/>
                <a:t>)</a:t>
              </a:r>
              <a:endParaRPr lang="nl-BE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39203" y="4209108"/>
              <a:ext cx="1278108" cy="28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dirty="0" smtClean="0"/>
                <a:t>droge depositie</a:t>
              </a:r>
              <a:endParaRPr lang="nl-BE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68950" y="4239104"/>
              <a:ext cx="1258425" cy="283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dirty="0"/>
                <a:t>n</a:t>
              </a:r>
              <a:r>
                <a:rPr lang="nl-BE" sz="1200" dirty="0" smtClean="0"/>
                <a:t>atte depositie</a:t>
              </a:r>
              <a:endParaRPr lang="nl-BE" sz="1200" dirty="0"/>
            </a:p>
          </p:txBody>
        </p:sp>
        <p:pic>
          <p:nvPicPr>
            <p:cNvPr id="28" name="Picture 16" descr="http://www.window-cleaning-service.com/images/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1253" y="3707742"/>
              <a:ext cx="568884" cy="51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8" descr="sun spiked rays oran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949" y="3684710"/>
              <a:ext cx="589956" cy="54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Elbow Connector 29"/>
            <p:cNvCxnSpPr>
              <a:stCxn id="23" idx="0"/>
              <a:endCxn id="24" idx="1"/>
            </p:cNvCxnSpPr>
            <p:nvPr/>
          </p:nvCxnSpPr>
          <p:spPr bwMode="auto">
            <a:xfrm rot="5400000" flipH="1" flipV="1">
              <a:off x="3056185" y="3651244"/>
              <a:ext cx="1284635" cy="346977"/>
            </a:xfrm>
            <a:prstGeom prst="bentConnector2">
              <a:avLst/>
            </a:prstGeom>
            <a:solidFill>
              <a:srgbClr val="34A3D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Elbow Connector 30"/>
            <p:cNvCxnSpPr>
              <a:stCxn id="24" idx="3"/>
              <a:endCxn id="28" idx="0"/>
            </p:cNvCxnSpPr>
            <p:nvPr/>
          </p:nvCxnSpPr>
          <p:spPr bwMode="auto">
            <a:xfrm>
              <a:off x="5883267" y="3182413"/>
              <a:ext cx="2212428" cy="525329"/>
            </a:xfrm>
            <a:prstGeom prst="bentConnector2">
              <a:avLst/>
            </a:prstGeom>
            <a:solidFill>
              <a:srgbClr val="34A3D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Elbow Connector 31"/>
            <p:cNvCxnSpPr>
              <a:stCxn id="24" idx="3"/>
            </p:cNvCxnSpPr>
            <p:nvPr/>
          </p:nvCxnSpPr>
          <p:spPr bwMode="auto">
            <a:xfrm>
              <a:off x="5883267" y="3182413"/>
              <a:ext cx="310660" cy="454624"/>
            </a:xfrm>
            <a:prstGeom prst="bentConnector2">
              <a:avLst/>
            </a:prstGeom>
            <a:solidFill>
              <a:srgbClr val="34A3D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5494339" y="5216276"/>
              <a:ext cx="1459474" cy="660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s</a:t>
              </a:r>
              <a:r>
                <a:rPr lang="nl-BE" sz="1200" dirty="0" smtClean="0"/>
                <a:t>tofdeeltjes met verontreinigingen op de grond</a:t>
              </a:r>
              <a:endParaRPr lang="nl-BE" sz="1200" dirty="0"/>
            </a:p>
          </p:txBody>
        </p:sp>
        <p:cxnSp>
          <p:nvCxnSpPr>
            <p:cNvPr id="34" name="Elbow Connector 33"/>
            <p:cNvCxnSpPr/>
            <p:nvPr/>
          </p:nvCxnSpPr>
          <p:spPr bwMode="auto">
            <a:xfrm rot="16200000" flipH="1">
              <a:off x="5884055" y="4805014"/>
              <a:ext cx="619743" cy="1"/>
            </a:xfrm>
            <a:prstGeom prst="bentConnector3">
              <a:avLst/>
            </a:prstGeom>
            <a:solidFill>
              <a:srgbClr val="34A3D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Elbow Connector 34"/>
            <p:cNvCxnSpPr>
              <a:stCxn id="27" idx="2"/>
            </p:cNvCxnSpPr>
            <p:nvPr/>
          </p:nvCxnSpPr>
          <p:spPr bwMode="auto">
            <a:xfrm rot="5400000">
              <a:off x="7807300" y="4810523"/>
              <a:ext cx="579261" cy="2465"/>
            </a:xfrm>
            <a:prstGeom prst="bentConnector3">
              <a:avLst>
                <a:gd name="adj1" fmla="val 50000"/>
              </a:avLst>
            </a:prstGeom>
            <a:solidFill>
              <a:srgbClr val="34A3D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7433006" y="5216109"/>
              <a:ext cx="1459474" cy="6603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200" dirty="0"/>
                <a:t>v</a:t>
              </a:r>
              <a:r>
                <a:rPr lang="nl-BE" sz="1200" dirty="0" smtClean="0"/>
                <a:t>erontreiniging afstromend hemelwater</a:t>
              </a:r>
              <a:endParaRPr lang="nl-BE" sz="1200" dirty="0"/>
            </a:p>
          </p:txBody>
        </p:sp>
        <p:cxnSp>
          <p:nvCxnSpPr>
            <p:cNvPr id="37" name="Elbow Connector 36"/>
            <p:cNvCxnSpPr>
              <a:stCxn id="33" idx="3"/>
              <a:endCxn id="36" idx="1"/>
            </p:cNvCxnSpPr>
            <p:nvPr/>
          </p:nvCxnSpPr>
          <p:spPr bwMode="auto">
            <a:xfrm flipV="1">
              <a:off x="6953812" y="5546300"/>
              <a:ext cx="479194" cy="168"/>
            </a:xfrm>
            <a:prstGeom prst="bentConnector3">
              <a:avLst>
                <a:gd name="adj1" fmla="val 50000"/>
              </a:avLst>
            </a:prstGeom>
            <a:solidFill>
              <a:srgbClr val="34A3D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8" name="Picture 16" descr="http://www.window-cleaning-service.com/images/ra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8967" y="4855955"/>
              <a:ext cx="568884" cy="51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555776" y="5230941"/>
              <a:ext cx="1604524" cy="6603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1200" dirty="0" smtClean="0"/>
                <a:t>(stof)emissies</a:t>
              </a:r>
            </a:p>
            <a:p>
              <a:pPr marL="171450" indent="-171450">
                <a:buFontTx/>
                <a:buChar char="-"/>
              </a:pPr>
              <a:r>
                <a:rPr lang="nl-BE" sz="1200" dirty="0" smtClean="0"/>
                <a:t>eigen activiteiten</a:t>
              </a:r>
            </a:p>
            <a:p>
              <a:pPr marL="171450" indent="-171450">
                <a:buFontTx/>
                <a:buChar char="-"/>
              </a:pPr>
              <a:r>
                <a:rPr lang="nl-BE" sz="1200" dirty="0"/>
                <a:t>o</a:t>
              </a:r>
              <a:r>
                <a:rPr lang="nl-BE" sz="1200" dirty="0" smtClean="0"/>
                <a:t>mgeving</a:t>
              </a:r>
              <a:endParaRPr lang="nl-BE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VERONTREINIGING VAN HEMELWATER BIJ BUITENOPSLAG VAN AFVALSTOFFEN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6230348" cy="398638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2"/>
                </a:solidFill>
              </a:rPr>
              <a:t>morsen of lekken </a:t>
            </a:r>
            <a:r>
              <a:rPr lang="nl-BE" dirty="0"/>
              <a:t>van vloeistoffen, </a:t>
            </a:r>
            <a:r>
              <a:rPr lang="nl-BE" dirty="0" smtClean="0"/>
              <a:t>bv</a:t>
            </a:r>
          </a:p>
          <a:p>
            <a:pPr lvl="1"/>
            <a:r>
              <a:rPr lang="nl-BE" dirty="0" smtClean="0"/>
              <a:t>olie</a:t>
            </a:r>
          </a:p>
          <a:p>
            <a:pPr lvl="1"/>
            <a:r>
              <a:rPr lang="nl-BE" dirty="0" smtClean="0"/>
              <a:t>lege, </a:t>
            </a:r>
            <a:r>
              <a:rPr lang="nl-BE" dirty="0" err="1" smtClean="0"/>
              <a:t>ongereinigde</a:t>
            </a:r>
            <a:r>
              <a:rPr lang="nl-BE" dirty="0" smtClean="0"/>
              <a:t> verpakkingen</a:t>
            </a:r>
          </a:p>
          <a:p>
            <a:pPr marL="800100" lvl="1" indent="-342900">
              <a:buFont typeface="+mj-lt"/>
              <a:buAutoNum type="arabicPeriod"/>
            </a:pPr>
            <a:endParaRPr lang="nl-BE" dirty="0" smtClean="0"/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2"/>
                </a:solidFill>
              </a:rPr>
              <a:t>uitloging </a:t>
            </a:r>
            <a:r>
              <a:rPr lang="nl-BE" dirty="0"/>
              <a:t>van opgeslagen materialen, </a:t>
            </a:r>
            <a:r>
              <a:rPr lang="nl-BE" dirty="0" smtClean="0"/>
              <a:t>bv </a:t>
            </a:r>
          </a:p>
          <a:p>
            <a:pPr lvl="1"/>
            <a:r>
              <a:rPr lang="nl-BE" dirty="0" smtClean="0"/>
              <a:t>non-ferro (Zn, Cu, Pb)</a:t>
            </a:r>
          </a:p>
          <a:p>
            <a:pPr lvl="1"/>
            <a:r>
              <a:rPr lang="nl-BE" dirty="0" smtClean="0"/>
              <a:t>zouten </a:t>
            </a:r>
          </a:p>
          <a:p>
            <a:pPr marL="800100" lvl="1" indent="-342900">
              <a:buFont typeface="+mj-lt"/>
              <a:buAutoNum type="arabicPeriod"/>
            </a:pPr>
            <a:endParaRPr lang="nl-BE" dirty="0" smtClean="0"/>
          </a:p>
          <a:p>
            <a:pPr>
              <a:buFont typeface="+mj-lt"/>
              <a:buAutoNum type="arabicPeriod"/>
            </a:pPr>
            <a:r>
              <a:rPr lang="nl-BE" dirty="0" smtClean="0">
                <a:solidFill>
                  <a:schemeClr val="accent2"/>
                </a:solidFill>
              </a:rPr>
              <a:t>depositie</a:t>
            </a:r>
          </a:p>
          <a:p>
            <a:pPr lvl="1"/>
            <a:r>
              <a:rPr lang="nl-BE" dirty="0" smtClean="0"/>
              <a:t>droog</a:t>
            </a:r>
          </a:p>
          <a:p>
            <a:pPr lvl="1"/>
            <a:r>
              <a:rPr lang="nl-BE" dirty="0" smtClean="0"/>
              <a:t>nat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BRONNEN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VITO2015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71F78"/>
      </a:folHlink>
    </a:clrScheme>
    <a:fontScheme name="VITO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1215</Words>
  <Application>Microsoft Office PowerPoint</Application>
  <PresentationFormat>On-screen Show (4:3)</PresentationFormat>
  <Paragraphs>376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Theme</vt:lpstr>
      <vt:lpstr>BBT-studie verontreinigd hemelwater van afvalopslag-bedrijven Diane Huybrechts</vt:lpstr>
      <vt:lpstr>INHOUD</vt:lpstr>
      <vt:lpstr>BBT-studie verontreinigd hemelwater</vt:lpstr>
      <vt:lpstr>BBT-studie verontreinigd hemelwater</vt:lpstr>
      <vt:lpstr>BBT-studie verontreinigd hemelwater</vt:lpstr>
      <vt:lpstr>BBT-studie verontreinigd hemelwater</vt:lpstr>
      <vt:lpstr>BBT-studie verontreinigd hemelwater</vt:lpstr>
      <vt:lpstr>Problematiek verontreinigd hemelwater Wat hebben we geleerd ?</vt:lpstr>
      <vt:lpstr>VERONTREINIGING VAN HEMELWATER BIJ BUITENOPSLAG VAN AFVALSTOFFEN</vt:lpstr>
      <vt:lpstr>Verontreiniging van hemelwater BIJ BUITENOPSLAG VAN AFVALSTOFFEN</vt:lpstr>
      <vt:lpstr>Verontreiniging van hemelwater BIJ BUITENOPSLAG VAN AFVALSTOFFEN</vt:lpstr>
      <vt:lpstr>Verontreiniging van hemelwater BIJ BUITENOPSLAG VAN AFVALSTOFFEN</vt:lpstr>
      <vt:lpstr>Maatregelen – BBT        - preventie       - zuivering  </vt:lpstr>
      <vt:lpstr>MAATREGELEN - BBT</vt:lpstr>
      <vt:lpstr>MAATREGELEN - BBT</vt:lpstr>
      <vt:lpstr>Bepaling BBT-GEN grote bedrijven</vt:lpstr>
      <vt:lpstr>Bepaling BBT-GEN grote bedrijven</vt:lpstr>
      <vt:lpstr>Bepaling BBT-GEN</vt:lpstr>
      <vt:lpstr>Overzicht BBT-GEN</vt:lpstr>
      <vt:lpstr>Aanbevelingen BBT-studie</vt:lpstr>
      <vt:lpstr>AANBEVELINGEN BBT-STUDIE</vt:lpstr>
      <vt:lpstr>AANBEVELINGEN BBT-STUDIE</vt:lpstr>
      <vt:lpstr>Aanbevelingen BBT-studie</vt:lpstr>
      <vt:lpstr>Aanbevelingen BBT-studie</vt:lpstr>
      <vt:lpstr>DANK VOOR UW AANDACHT  VRAGEN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2015-11-10T13:28:09Z</dcterms:created>
  <dcterms:modified xsi:type="dcterms:W3CDTF">2015-11-19T09:29:12Z</dcterms:modified>
</cp:coreProperties>
</file>